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9" r:id="rId2"/>
    <p:sldId id="256" r:id="rId3"/>
    <p:sldId id="257" r:id="rId4"/>
    <p:sldId id="283" r:id="rId5"/>
    <p:sldId id="284" r:id="rId6"/>
    <p:sldId id="264" r:id="rId7"/>
    <p:sldId id="265" r:id="rId8"/>
    <p:sldId id="266" r:id="rId9"/>
    <p:sldId id="267" r:id="rId10"/>
    <p:sldId id="263" r:id="rId11"/>
    <p:sldId id="268" r:id="rId12"/>
    <p:sldId id="269" r:id="rId13"/>
    <p:sldId id="293" r:id="rId14"/>
    <p:sldId id="270" r:id="rId15"/>
    <p:sldId id="289" r:id="rId16"/>
    <p:sldId id="275" r:id="rId17"/>
    <p:sldId id="294" r:id="rId18"/>
    <p:sldId id="276" r:id="rId19"/>
    <p:sldId id="277" r:id="rId20"/>
    <p:sldId id="291" r:id="rId21"/>
    <p:sldId id="292" r:id="rId22"/>
    <p:sldId id="295" r:id="rId23"/>
    <p:sldId id="281" r:id="rId24"/>
    <p:sldId id="290" r:id="rId25"/>
    <p:sldId id="296" r:id="rId26"/>
    <p:sldId id="298" r:id="rId27"/>
    <p:sldId id="304" r:id="rId28"/>
    <p:sldId id="301" r:id="rId29"/>
    <p:sldId id="302" r:id="rId30"/>
    <p:sldId id="303" r:id="rId31"/>
    <p:sldId id="305" r:id="rId32"/>
    <p:sldId id="300" r:id="rId33"/>
    <p:sldId id="280" r:id="rId34"/>
    <p:sldId id="279" r:id="rId35"/>
    <p:sldId id="278"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593" autoAdjust="0"/>
  </p:normalViewPr>
  <p:slideViewPr>
    <p:cSldViewPr snapToGrid="0">
      <p:cViewPr varScale="1">
        <p:scale>
          <a:sx n="67" d="100"/>
          <a:sy n="67" d="100"/>
        </p:scale>
        <p:origin x="78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D71632-FD04-42ED-BC1C-EAE42A1DF533}" type="doc">
      <dgm:prSet loTypeId="urn:microsoft.com/office/officeart/2005/8/layout/process1" loCatId="process" qsTypeId="urn:microsoft.com/office/officeart/2005/8/quickstyle/simple1" qsCatId="simple" csTypeId="urn:microsoft.com/office/officeart/2005/8/colors/accent2_5" csCatId="accent2" phldr="1"/>
      <dgm:spPr/>
    </dgm:pt>
    <dgm:pt modelId="{B0FB46BB-1F55-4F76-A776-C09DD7A90B44}">
      <dgm:prSet phldrT="[文本]" custT="1"/>
      <dgm:spPr/>
      <dgm:t>
        <a:bodyPr/>
        <a:lstStyle/>
        <a:p>
          <a:pPr algn="ctr"/>
          <a:r>
            <a:rPr lang="en-US" sz="2400" b="1" dirty="0"/>
            <a:t>Tokenization</a:t>
          </a:r>
          <a:endParaRPr lang="en-US" sz="2400" dirty="0"/>
        </a:p>
      </dgm:t>
    </dgm:pt>
    <dgm:pt modelId="{F310EE1B-8168-4D80-8682-CC0BB1FA828D}" type="parTrans" cxnId="{77B0092B-0D74-422C-85A3-39256B3A6F43}">
      <dgm:prSet/>
      <dgm:spPr/>
      <dgm:t>
        <a:bodyPr/>
        <a:lstStyle/>
        <a:p>
          <a:pPr algn="ctr"/>
          <a:endParaRPr lang="en-US"/>
        </a:p>
      </dgm:t>
    </dgm:pt>
    <dgm:pt modelId="{121D86F4-FE54-4064-8E5D-0469E57392DE}" type="sibTrans" cxnId="{77B0092B-0D74-422C-85A3-39256B3A6F43}">
      <dgm:prSet/>
      <dgm:spPr/>
      <dgm:t>
        <a:bodyPr/>
        <a:lstStyle/>
        <a:p>
          <a:pPr algn="ctr"/>
          <a:endParaRPr lang="en-US"/>
        </a:p>
      </dgm:t>
    </dgm:pt>
    <dgm:pt modelId="{9043DFCD-1E68-4B1B-9D5D-200DCE039FE1}">
      <dgm:prSet phldrT="[文本]" custT="1"/>
      <dgm:spPr/>
      <dgm:t>
        <a:bodyPr/>
        <a:lstStyle/>
        <a:p>
          <a:pPr algn="ctr"/>
          <a:r>
            <a:rPr lang="en-US" sz="2400" b="1" dirty="0" err="1"/>
            <a:t>Normaliazation</a:t>
          </a:r>
          <a:endParaRPr lang="en-US" sz="2400" b="1" dirty="0"/>
        </a:p>
      </dgm:t>
    </dgm:pt>
    <dgm:pt modelId="{339775B2-0E65-4BF7-A5CA-ABCF769BE931}" type="parTrans" cxnId="{85DADF04-9CFB-4301-B99F-48ACD32F4E3D}">
      <dgm:prSet/>
      <dgm:spPr/>
      <dgm:t>
        <a:bodyPr/>
        <a:lstStyle/>
        <a:p>
          <a:pPr algn="ctr"/>
          <a:endParaRPr lang="en-US"/>
        </a:p>
      </dgm:t>
    </dgm:pt>
    <dgm:pt modelId="{A937F847-E56D-4C1D-8A41-30B88CEBCA16}" type="sibTrans" cxnId="{85DADF04-9CFB-4301-B99F-48ACD32F4E3D}">
      <dgm:prSet/>
      <dgm:spPr/>
      <dgm:t>
        <a:bodyPr/>
        <a:lstStyle/>
        <a:p>
          <a:pPr algn="ctr"/>
          <a:endParaRPr lang="en-US"/>
        </a:p>
      </dgm:t>
    </dgm:pt>
    <dgm:pt modelId="{82BF1942-0EB2-407A-9731-67ACAD691D5E}">
      <dgm:prSet phldrT="[文本]" custT="1"/>
      <dgm:spPr/>
      <dgm:t>
        <a:bodyPr/>
        <a:lstStyle/>
        <a:p>
          <a:pPr algn="ctr"/>
          <a:r>
            <a:rPr lang="en-US" sz="2400" b="1" dirty="0"/>
            <a:t>Punctuation</a:t>
          </a:r>
          <a:r>
            <a:rPr lang="en-US" sz="2400" dirty="0"/>
            <a:t> </a:t>
          </a:r>
          <a:r>
            <a:rPr lang="en-US" sz="2400" b="1" dirty="0"/>
            <a:t>Removal</a:t>
          </a:r>
        </a:p>
      </dgm:t>
    </dgm:pt>
    <dgm:pt modelId="{0C1D6B80-F05A-4A0E-841A-8FA6E659EA69}" type="parTrans" cxnId="{7EDBE52E-669B-4E9C-918C-2879BDFF63D1}">
      <dgm:prSet/>
      <dgm:spPr/>
      <dgm:t>
        <a:bodyPr/>
        <a:lstStyle/>
        <a:p>
          <a:pPr algn="ctr"/>
          <a:endParaRPr lang="en-US"/>
        </a:p>
      </dgm:t>
    </dgm:pt>
    <dgm:pt modelId="{187F2B20-2A33-40FD-9634-C2CFD79129BD}" type="sibTrans" cxnId="{7EDBE52E-669B-4E9C-918C-2879BDFF63D1}">
      <dgm:prSet/>
      <dgm:spPr/>
      <dgm:t>
        <a:bodyPr/>
        <a:lstStyle/>
        <a:p>
          <a:pPr algn="ctr"/>
          <a:endParaRPr lang="en-US"/>
        </a:p>
      </dgm:t>
    </dgm:pt>
    <dgm:pt modelId="{23D6E439-6BEC-4F40-9AE1-6E2E1B54FFE4}">
      <dgm:prSet custT="1"/>
      <dgm:spPr/>
      <dgm:t>
        <a:bodyPr/>
        <a:lstStyle/>
        <a:p>
          <a:pPr algn="ctr"/>
          <a:r>
            <a:rPr lang="en-US" sz="2400" b="1" dirty="0" err="1"/>
            <a:t>Stopwords</a:t>
          </a:r>
          <a:endParaRPr lang="en-US" sz="2400" b="1" dirty="0"/>
        </a:p>
        <a:p>
          <a:pPr algn="ctr"/>
          <a:r>
            <a:rPr lang="en-US" sz="2400" b="1" dirty="0"/>
            <a:t>Removal</a:t>
          </a:r>
        </a:p>
      </dgm:t>
    </dgm:pt>
    <dgm:pt modelId="{A02327F4-25B0-4160-8E6F-6204AB0399B0}" type="parTrans" cxnId="{C3230E05-7234-43FD-9309-70B88A06A221}">
      <dgm:prSet/>
      <dgm:spPr/>
      <dgm:t>
        <a:bodyPr/>
        <a:lstStyle/>
        <a:p>
          <a:pPr algn="ctr"/>
          <a:endParaRPr lang="en-US"/>
        </a:p>
      </dgm:t>
    </dgm:pt>
    <dgm:pt modelId="{7E4CDEEA-DACE-4B36-A605-854ECFB8CCB6}" type="sibTrans" cxnId="{C3230E05-7234-43FD-9309-70B88A06A221}">
      <dgm:prSet/>
      <dgm:spPr/>
      <dgm:t>
        <a:bodyPr/>
        <a:lstStyle/>
        <a:p>
          <a:pPr algn="ctr"/>
          <a:endParaRPr lang="en-US"/>
        </a:p>
      </dgm:t>
    </dgm:pt>
    <dgm:pt modelId="{438EE781-DB4E-48DD-979B-33555FBF4397}">
      <dgm:prSet custT="1"/>
      <dgm:spPr/>
      <dgm:t>
        <a:bodyPr/>
        <a:lstStyle/>
        <a:p>
          <a:pPr algn="ctr"/>
          <a:r>
            <a:rPr lang="en-US" sz="2400" b="1" dirty="0"/>
            <a:t>POS Tag</a:t>
          </a:r>
        </a:p>
      </dgm:t>
    </dgm:pt>
    <dgm:pt modelId="{14E31E11-58D8-489C-9807-4CBBFD4E4B42}" type="parTrans" cxnId="{6F86A67B-0840-4647-8F52-62F77B8871DF}">
      <dgm:prSet/>
      <dgm:spPr/>
      <dgm:t>
        <a:bodyPr/>
        <a:lstStyle/>
        <a:p>
          <a:pPr algn="ctr"/>
          <a:endParaRPr lang="en-US"/>
        </a:p>
      </dgm:t>
    </dgm:pt>
    <dgm:pt modelId="{3DDB6EC3-2150-4604-AE72-FD68D2323367}" type="sibTrans" cxnId="{6F86A67B-0840-4647-8F52-62F77B8871DF}">
      <dgm:prSet/>
      <dgm:spPr/>
      <dgm:t>
        <a:bodyPr/>
        <a:lstStyle/>
        <a:p>
          <a:pPr algn="ctr"/>
          <a:endParaRPr lang="en-US"/>
        </a:p>
      </dgm:t>
    </dgm:pt>
    <dgm:pt modelId="{DBF3165F-D02A-414E-816B-2CE2853ED0E1}" type="pres">
      <dgm:prSet presAssocID="{11D71632-FD04-42ED-BC1C-EAE42A1DF533}" presName="Name0" presStyleCnt="0">
        <dgm:presLayoutVars>
          <dgm:dir/>
          <dgm:resizeHandles val="exact"/>
        </dgm:presLayoutVars>
      </dgm:prSet>
      <dgm:spPr/>
    </dgm:pt>
    <dgm:pt modelId="{078D309B-1603-44A0-AA52-3807AC087DB8}" type="pres">
      <dgm:prSet presAssocID="{B0FB46BB-1F55-4F76-A776-C09DD7A90B44}" presName="node" presStyleLbl="node1" presStyleIdx="0" presStyleCnt="5" custScaleX="119143" custScaleY="85550">
        <dgm:presLayoutVars>
          <dgm:bulletEnabled val="1"/>
        </dgm:presLayoutVars>
      </dgm:prSet>
      <dgm:spPr/>
    </dgm:pt>
    <dgm:pt modelId="{C74AD0C1-C328-419C-8254-1C13D02EDBA7}" type="pres">
      <dgm:prSet presAssocID="{121D86F4-FE54-4064-8E5D-0469E57392DE}" presName="sibTrans" presStyleLbl="sibTrans2D1" presStyleIdx="0" presStyleCnt="4"/>
      <dgm:spPr/>
    </dgm:pt>
    <dgm:pt modelId="{0368D37E-BC3A-4523-8763-5913EC8FC8D6}" type="pres">
      <dgm:prSet presAssocID="{121D86F4-FE54-4064-8E5D-0469E57392DE}" presName="connectorText" presStyleLbl="sibTrans2D1" presStyleIdx="0" presStyleCnt="4"/>
      <dgm:spPr/>
    </dgm:pt>
    <dgm:pt modelId="{7EDAB5A0-08E7-4B19-B2AC-56C2156A8310}" type="pres">
      <dgm:prSet presAssocID="{9043DFCD-1E68-4B1B-9D5D-200DCE039FE1}" presName="node" presStyleLbl="node1" presStyleIdx="1" presStyleCnt="5" custScaleY="82032" custLinFactNeighborX="-8947" custLinFactNeighborY="-3702">
        <dgm:presLayoutVars>
          <dgm:bulletEnabled val="1"/>
        </dgm:presLayoutVars>
      </dgm:prSet>
      <dgm:spPr/>
    </dgm:pt>
    <dgm:pt modelId="{B32ADC64-BC2E-4D1C-8F2F-A8766C558205}" type="pres">
      <dgm:prSet presAssocID="{A937F847-E56D-4C1D-8A41-30B88CEBCA16}" presName="sibTrans" presStyleLbl="sibTrans2D1" presStyleIdx="1" presStyleCnt="4"/>
      <dgm:spPr/>
    </dgm:pt>
    <dgm:pt modelId="{27917B9A-FACA-4B52-B692-87590C5566DF}" type="pres">
      <dgm:prSet presAssocID="{A937F847-E56D-4C1D-8A41-30B88CEBCA16}" presName="connectorText" presStyleLbl="sibTrans2D1" presStyleIdx="1" presStyleCnt="4"/>
      <dgm:spPr/>
    </dgm:pt>
    <dgm:pt modelId="{6E9A1C6E-8862-411E-A78B-769B9DBF4757}" type="pres">
      <dgm:prSet presAssocID="{82BF1942-0EB2-407A-9731-67ACAD691D5E}" presName="node" presStyleLbl="node1" presStyleIdx="2" presStyleCnt="5" custScaleX="123968" custScaleY="75369">
        <dgm:presLayoutVars>
          <dgm:bulletEnabled val="1"/>
        </dgm:presLayoutVars>
      </dgm:prSet>
      <dgm:spPr/>
    </dgm:pt>
    <dgm:pt modelId="{55070955-B6CB-4BAB-908D-EA377888B06F}" type="pres">
      <dgm:prSet presAssocID="{187F2B20-2A33-40FD-9634-C2CFD79129BD}" presName="sibTrans" presStyleLbl="sibTrans2D1" presStyleIdx="2" presStyleCnt="4"/>
      <dgm:spPr/>
    </dgm:pt>
    <dgm:pt modelId="{87124816-A17E-46EA-A437-C196CD87EDBF}" type="pres">
      <dgm:prSet presAssocID="{187F2B20-2A33-40FD-9634-C2CFD79129BD}" presName="connectorText" presStyleLbl="sibTrans2D1" presStyleIdx="2" presStyleCnt="4"/>
      <dgm:spPr/>
    </dgm:pt>
    <dgm:pt modelId="{50107CAD-8646-4E2F-A065-E5E86D4B1270}" type="pres">
      <dgm:prSet presAssocID="{23D6E439-6BEC-4F40-9AE1-6E2E1B54FFE4}" presName="node" presStyleLbl="node1" presStyleIdx="3" presStyleCnt="5" custScaleY="91838">
        <dgm:presLayoutVars>
          <dgm:bulletEnabled val="1"/>
        </dgm:presLayoutVars>
      </dgm:prSet>
      <dgm:spPr/>
    </dgm:pt>
    <dgm:pt modelId="{0A184A42-3A9F-4D3B-BF64-D208DC74306F}" type="pres">
      <dgm:prSet presAssocID="{7E4CDEEA-DACE-4B36-A605-854ECFB8CCB6}" presName="sibTrans" presStyleLbl="sibTrans2D1" presStyleIdx="3" presStyleCnt="4"/>
      <dgm:spPr/>
    </dgm:pt>
    <dgm:pt modelId="{7360318A-A4A0-45E1-86BC-0DFA866E9093}" type="pres">
      <dgm:prSet presAssocID="{7E4CDEEA-DACE-4B36-A605-854ECFB8CCB6}" presName="connectorText" presStyleLbl="sibTrans2D1" presStyleIdx="3" presStyleCnt="4"/>
      <dgm:spPr/>
    </dgm:pt>
    <dgm:pt modelId="{C386DC79-C114-4F99-BD11-A5A418E5257A}" type="pres">
      <dgm:prSet presAssocID="{438EE781-DB4E-48DD-979B-33555FBF4397}" presName="node" presStyleLbl="node1" presStyleIdx="4" presStyleCnt="5" custScaleX="58976" custScaleY="96013">
        <dgm:presLayoutVars>
          <dgm:bulletEnabled val="1"/>
        </dgm:presLayoutVars>
      </dgm:prSet>
      <dgm:spPr/>
    </dgm:pt>
  </dgm:ptLst>
  <dgm:cxnLst>
    <dgm:cxn modelId="{7EE1B602-E1A6-4AD4-AA2E-E255F77D4F9D}" type="presOf" srcId="{9043DFCD-1E68-4B1B-9D5D-200DCE039FE1}" destId="{7EDAB5A0-08E7-4B19-B2AC-56C2156A8310}" srcOrd="0" destOrd="0" presId="urn:microsoft.com/office/officeart/2005/8/layout/process1"/>
    <dgm:cxn modelId="{85DADF04-9CFB-4301-B99F-48ACD32F4E3D}" srcId="{11D71632-FD04-42ED-BC1C-EAE42A1DF533}" destId="{9043DFCD-1E68-4B1B-9D5D-200DCE039FE1}" srcOrd="1" destOrd="0" parTransId="{339775B2-0E65-4BF7-A5CA-ABCF769BE931}" sibTransId="{A937F847-E56D-4C1D-8A41-30B88CEBCA16}"/>
    <dgm:cxn modelId="{C3230E05-7234-43FD-9309-70B88A06A221}" srcId="{11D71632-FD04-42ED-BC1C-EAE42A1DF533}" destId="{23D6E439-6BEC-4F40-9AE1-6E2E1B54FFE4}" srcOrd="3" destOrd="0" parTransId="{A02327F4-25B0-4160-8E6F-6204AB0399B0}" sibTransId="{7E4CDEEA-DACE-4B36-A605-854ECFB8CCB6}"/>
    <dgm:cxn modelId="{E944C713-AB73-4E6D-8E36-4B5BF56C2EC8}" type="presOf" srcId="{438EE781-DB4E-48DD-979B-33555FBF4397}" destId="{C386DC79-C114-4F99-BD11-A5A418E5257A}" srcOrd="0" destOrd="0" presId="urn:microsoft.com/office/officeart/2005/8/layout/process1"/>
    <dgm:cxn modelId="{FB342E1C-CAA4-489D-8583-81D2A6C61B13}" type="presOf" srcId="{187F2B20-2A33-40FD-9634-C2CFD79129BD}" destId="{55070955-B6CB-4BAB-908D-EA377888B06F}" srcOrd="0" destOrd="0" presId="urn:microsoft.com/office/officeart/2005/8/layout/process1"/>
    <dgm:cxn modelId="{77B0092B-0D74-422C-85A3-39256B3A6F43}" srcId="{11D71632-FD04-42ED-BC1C-EAE42A1DF533}" destId="{B0FB46BB-1F55-4F76-A776-C09DD7A90B44}" srcOrd="0" destOrd="0" parTransId="{F310EE1B-8168-4D80-8682-CC0BB1FA828D}" sibTransId="{121D86F4-FE54-4064-8E5D-0469E57392DE}"/>
    <dgm:cxn modelId="{7EDBE52E-669B-4E9C-918C-2879BDFF63D1}" srcId="{11D71632-FD04-42ED-BC1C-EAE42A1DF533}" destId="{82BF1942-0EB2-407A-9731-67ACAD691D5E}" srcOrd="2" destOrd="0" parTransId="{0C1D6B80-F05A-4A0E-841A-8FA6E659EA69}" sibTransId="{187F2B20-2A33-40FD-9634-C2CFD79129BD}"/>
    <dgm:cxn modelId="{DD20B52F-F87A-496A-AE89-52F699F146A1}" type="presOf" srcId="{187F2B20-2A33-40FD-9634-C2CFD79129BD}" destId="{87124816-A17E-46EA-A437-C196CD87EDBF}" srcOrd="1" destOrd="0" presId="urn:microsoft.com/office/officeart/2005/8/layout/process1"/>
    <dgm:cxn modelId="{DF7F6644-7C88-41B3-83D3-B082277C689C}" type="presOf" srcId="{11D71632-FD04-42ED-BC1C-EAE42A1DF533}" destId="{DBF3165F-D02A-414E-816B-2CE2853ED0E1}" srcOrd="0" destOrd="0" presId="urn:microsoft.com/office/officeart/2005/8/layout/process1"/>
    <dgm:cxn modelId="{6F86A67B-0840-4647-8F52-62F77B8871DF}" srcId="{11D71632-FD04-42ED-BC1C-EAE42A1DF533}" destId="{438EE781-DB4E-48DD-979B-33555FBF4397}" srcOrd="4" destOrd="0" parTransId="{14E31E11-58D8-489C-9807-4CBBFD4E4B42}" sibTransId="{3DDB6EC3-2150-4604-AE72-FD68D2323367}"/>
    <dgm:cxn modelId="{88A6F785-9261-4234-98CC-2B6A78FBC885}" type="presOf" srcId="{82BF1942-0EB2-407A-9731-67ACAD691D5E}" destId="{6E9A1C6E-8862-411E-A78B-769B9DBF4757}" srcOrd="0" destOrd="0" presId="urn:microsoft.com/office/officeart/2005/8/layout/process1"/>
    <dgm:cxn modelId="{5A225F9B-C0D9-429A-9E11-6BF4931DF8BA}" type="presOf" srcId="{B0FB46BB-1F55-4F76-A776-C09DD7A90B44}" destId="{078D309B-1603-44A0-AA52-3807AC087DB8}" srcOrd="0" destOrd="0" presId="urn:microsoft.com/office/officeart/2005/8/layout/process1"/>
    <dgm:cxn modelId="{B1463E9F-1EA5-4821-A9EE-DF99F4CC7072}" type="presOf" srcId="{121D86F4-FE54-4064-8E5D-0469E57392DE}" destId="{0368D37E-BC3A-4523-8763-5913EC8FC8D6}" srcOrd="1" destOrd="0" presId="urn:microsoft.com/office/officeart/2005/8/layout/process1"/>
    <dgm:cxn modelId="{E5A7DEA3-13F3-4E59-9027-A9C714C65C1E}" type="presOf" srcId="{23D6E439-6BEC-4F40-9AE1-6E2E1B54FFE4}" destId="{50107CAD-8646-4E2F-A065-E5E86D4B1270}" srcOrd="0" destOrd="0" presId="urn:microsoft.com/office/officeart/2005/8/layout/process1"/>
    <dgm:cxn modelId="{68911DAF-2494-4005-9A7B-A8DBA65816CF}" type="presOf" srcId="{121D86F4-FE54-4064-8E5D-0469E57392DE}" destId="{C74AD0C1-C328-419C-8254-1C13D02EDBA7}" srcOrd="0" destOrd="0" presId="urn:microsoft.com/office/officeart/2005/8/layout/process1"/>
    <dgm:cxn modelId="{526FCACF-A254-4B2D-81E1-E046200AAE41}" type="presOf" srcId="{7E4CDEEA-DACE-4B36-A605-854ECFB8CCB6}" destId="{7360318A-A4A0-45E1-86BC-0DFA866E9093}" srcOrd="1" destOrd="0" presId="urn:microsoft.com/office/officeart/2005/8/layout/process1"/>
    <dgm:cxn modelId="{35C383DC-AE9C-4DD8-9FE7-8D81D2BC40C5}" type="presOf" srcId="{A937F847-E56D-4C1D-8A41-30B88CEBCA16}" destId="{B32ADC64-BC2E-4D1C-8F2F-A8766C558205}" srcOrd="0" destOrd="0" presId="urn:microsoft.com/office/officeart/2005/8/layout/process1"/>
    <dgm:cxn modelId="{E1731FE4-0EED-48A4-B837-E1DB90CDE130}" type="presOf" srcId="{A937F847-E56D-4C1D-8A41-30B88CEBCA16}" destId="{27917B9A-FACA-4B52-B692-87590C5566DF}" srcOrd="1" destOrd="0" presId="urn:microsoft.com/office/officeart/2005/8/layout/process1"/>
    <dgm:cxn modelId="{F8A442E7-D350-4286-A9BE-383EAF393709}" type="presOf" srcId="{7E4CDEEA-DACE-4B36-A605-854ECFB8CCB6}" destId="{0A184A42-3A9F-4D3B-BF64-D208DC74306F}" srcOrd="0" destOrd="0" presId="urn:microsoft.com/office/officeart/2005/8/layout/process1"/>
    <dgm:cxn modelId="{AD6A699E-D6E1-4427-A879-1EE4C2FFD016}" type="presParOf" srcId="{DBF3165F-D02A-414E-816B-2CE2853ED0E1}" destId="{078D309B-1603-44A0-AA52-3807AC087DB8}" srcOrd="0" destOrd="0" presId="urn:microsoft.com/office/officeart/2005/8/layout/process1"/>
    <dgm:cxn modelId="{87137771-F604-4982-90BE-C84A5B1B63FE}" type="presParOf" srcId="{DBF3165F-D02A-414E-816B-2CE2853ED0E1}" destId="{C74AD0C1-C328-419C-8254-1C13D02EDBA7}" srcOrd="1" destOrd="0" presId="urn:microsoft.com/office/officeart/2005/8/layout/process1"/>
    <dgm:cxn modelId="{04330D86-BFB2-4AFD-A6C8-BA8C5816D003}" type="presParOf" srcId="{C74AD0C1-C328-419C-8254-1C13D02EDBA7}" destId="{0368D37E-BC3A-4523-8763-5913EC8FC8D6}" srcOrd="0" destOrd="0" presId="urn:microsoft.com/office/officeart/2005/8/layout/process1"/>
    <dgm:cxn modelId="{8ACF8A9E-93EB-4199-AD4E-B2F0BE2F41FB}" type="presParOf" srcId="{DBF3165F-D02A-414E-816B-2CE2853ED0E1}" destId="{7EDAB5A0-08E7-4B19-B2AC-56C2156A8310}" srcOrd="2" destOrd="0" presId="urn:microsoft.com/office/officeart/2005/8/layout/process1"/>
    <dgm:cxn modelId="{4E4CA215-541C-44CA-974E-7E76C968BD9F}" type="presParOf" srcId="{DBF3165F-D02A-414E-816B-2CE2853ED0E1}" destId="{B32ADC64-BC2E-4D1C-8F2F-A8766C558205}" srcOrd="3" destOrd="0" presId="urn:microsoft.com/office/officeart/2005/8/layout/process1"/>
    <dgm:cxn modelId="{45B48634-34D0-4DDA-B1D7-1507C9259CB5}" type="presParOf" srcId="{B32ADC64-BC2E-4D1C-8F2F-A8766C558205}" destId="{27917B9A-FACA-4B52-B692-87590C5566DF}" srcOrd="0" destOrd="0" presId="urn:microsoft.com/office/officeart/2005/8/layout/process1"/>
    <dgm:cxn modelId="{E15DBD07-7A7A-495C-BC42-CE3A743A3ED8}" type="presParOf" srcId="{DBF3165F-D02A-414E-816B-2CE2853ED0E1}" destId="{6E9A1C6E-8862-411E-A78B-769B9DBF4757}" srcOrd="4" destOrd="0" presId="urn:microsoft.com/office/officeart/2005/8/layout/process1"/>
    <dgm:cxn modelId="{FF028220-B342-4E5C-AA5F-8AC8852028AE}" type="presParOf" srcId="{DBF3165F-D02A-414E-816B-2CE2853ED0E1}" destId="{55070955-B6CB-4BAB-908D-EA377888B06F}" srcOrd="5" destOrd="0" presId="urn:microsoft.com/office/officeart/2005/8/layout/process1"/>
    <dgm:cxn modelId="{0388C0E2-60BC-4DE3-B064-096BCF65BBF0}" type="presParOf" srcId="{55070955-B6CB-4BAB-908D-EA377888B06F}" destId="{87124816-A17E-46EA-A437-C196CD87EDBF}" srcOrd="0" destOrd="0" presId="urn:microsoft.com/office/officeart/2005/8/layout/process1"/>
    <dgm:cxn modelId="{A007801C-76AE-45C9-83B1-6D77D631401A}" type="presParOf" srcId="{DBF3165F-D02A-414E-816B-2CE2853ED0E1}" destId="{50107CAD-8646-4E2F-A065-E5E86D4B1270}" srcOrd="6" destOrd="0" presId="urn:microsoft.com/office/officeart/2005/8/layout/process1"/>
    <dgm:cxn modelId="{5D5CDAC5-F435-4486-A7D5-0D1A0601E65F}" type="presParOf" srcId="{DBF3165F-D02A-414E-816B-2CE2853ED0E1}" destId="{0A184A42-3A9F-4D3B-BF64-D208DC74306F}" srcOrd="7" destOrd="0" presId="urn:microsoft.com/office/officeart/2005/8/layout/process1"/>
    <dgm:cxn modelId="{3439D6C2-B0DB-4582-BDC4-AF4B71B88356}" type="presParOf" srcId="{0A184A42-3A9F-4D3B-BF64-D208DC74306F}" destId="{7360318A-A4A0-45E1-86BC-0DFA866E9093}" srcOrd="0" destOrd="0" presId="urn:microsoft.com/office/officeart/2005/8/layout/process1"/>
    <dgm:cxn modelId="{30974FD6-DA70-45BD-8F44-D6BD73D24B93}" type="presParOf" srcId="{DBF3165F-D02A-414E-816B-2CE2853ED0E1}" destId="{C386DC79-C114-4F99-BD11-A5A418E5257A}"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8D309B-1603-44A0-AA52-3807AC087DB8}">
      <dsp:nvSpPr>
        <dsp:cNvPr id="0" name=""/>
        <dsp:cNvSpPr/>
      </dsp:nvSpPr>
      <dsp:spPr>
        <a:xfrm>
          <a:off x="11217" y="397089"/>
          <a:ext cx="1988808" cy="767921"/>
        </a:xfrm>
        <a:prstGeom prst="roundRect">
          <a:avLst>
            <a:gd name="adj" fmla="val 10000"/>
          </a:avLst>
        </a:prstGeom>
        <a:solidFill>
          <a:schemeClr val="accent2">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Tokenization</a:t>
          </a:r>
          <a:endParaRPr lang="en-US" sz="2400" kern="1200" dirty="0"/>
        </a:p>
      </dsp:txBody>
      <dsp:txXfrm>
        <a:off x="33709" y="419581"/>
        <a:ext cx="1943824" cy="722937"/>
      </dsp:txXfrm>
    </dsp:sp>
    <dsp:sp modelId="{C74AD0C1-C328-419C-8254-1C13D02EDBA7}">
      <dsp:nvSpPr>
        <dsp:cNvPr id="0" name=""/>
        <dsp:cNvSpPr/>
      </dsp:nvSpPr>
      <dsp:spPr>
        <a:xfrm rot="21553127">
          <a:off x="2152002" y="556232"/>
          <a:ext cx="322251" cy="413976"/>
        </a:xfrm>
        <a:prstGeom prst="rightArrow">
          <a:avLst>
            <a:gd name="adj1" fmla="val 60000"/>
            <a:gd name="adj2" fmla="val 50000"/>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152006" y="639686"/>
        <a:ext cx="225576" cy="248386"/>
      </dsp:txXfrm>
    </dsp:sp>
    <dsp:sp modelId="{7EDAB5A0-08E7-4B19-B2AC-56C2156A8310}">
      <dsp:nvSpPr>
        <dsp:cNvPr id="0" name=""/>
        <dsp:cNvSpPr/>
      </dsp:nvSpPr>
      <dsp:spPr>
        <a:xfrm>
          <a:off x="2607991" y="379648"/>
          <a:ext cx="1669261" cy="736342"/>
        </a:xfrm>
        <a:prstGeom prst="roundRect">
          <a:avLst>
            <a:gd name="adj" fmla="val 10000"/>
          </a:avLst>
        </a:prstGeom>
        <a:solidFill>
          <a:schemeClr val="accent2">
            <a:alpha val="90000"/>
            <a:hueOff val="0"/>
            <a:satOff val="0"/>
            <a:lumOff val="0"/>
            <a:alpha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err="1"/>
            <a:t>Normaliazation</a:t>
          </a:r>
          <a:endParaRPr lang="en-US" sz="2400" b="1" kern="1200" dirty="0"/>
        </a:p>
      </dsp:txBody>
      <dsp:txXfrm>
        <a:off x="2629558" y="401215"/>
        <a:ext cx="1626127" cy="693208"/>
      </dsp:txXfrm>
    </dsp:sp>
    <dsp:sp modelId="{B32ADC64-BC2E-4D1C-8F2F-A8766C558205}">
      <dsp:nvSpPr>
        <dsp:cNvPr id="0" name=""/>
        <dsp:cNvSpPr/>
      </dsp:nvSpPr>
      <dsp:spPr>
        <a:xfrm rot="43990">
          <a:off x="4459098" y="556306"/>
          <a:ext cx="385576" cy="413976"/>
        </a:xfrm>
        <a:prstGeom prst="rightArrow">
          <a:avLst>
            <a:gd name="adj1" fmla="val 60000"/>
            <a:gd name="adj2" fmla="val 50000"/>
          </a:avLst>
        </a:prstGeom>
        <a:solidFill>
          <a:schemeClr val="accent2">
            <a:shade val="90000"/>
            <a:hueOff val="-191560"/>
            <a:satOff val="136"/>
            <a:lumOff val="1070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459103" y="638361"/>
        <a:ext cx="269903" cy="248386"/>
      </dsp:txXfrm>
    </dsp:sp>
    <dsp:sp modelId="{6E9A1C6E-8862-411E-A78B-769B9DBF4757}">
      <dsp:nvSpPr>
        <dsp:cNvPr id="0" name=""/>
        <dsp:cNvSpPr/>
      </dsp:nvSpPr>
      <dsp:spPr>
        <a:xfrm>
          <a:off x="5004697" y="442783"/>
          <a:ext cx="2069350" cy="676533"/>
        </a:xfrm>
        <a:prstGeom prst="roundRect">
          <a:avLst>
            <a:gd name="adj" fmla="val 10000"/>
          </a:avLst>
        </a:prstGeom>
        <a:solidFill>
          <a:schemeClr val="accent2">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Punctuation</a:t>
          </a:r>
          <a:r>
            <a:rPr lang="en-US" sz="2400" kern="1200" dirty="0"/>
            <a:t> </a:t>
          </a:r>
          <a:r>
            <a:rPr lang="en-US" sz="2400" b="1" kern="1200" dirty="0"/>
            <a:t>Removal</a:t>
          </a:r>
        </a:p>
      </dsp:txBody>
      <dsp:txXfrm>
        <a:off x="5024512" y="462598"/>
        <a:ext cx="2029720" cy="636903"/>
      </dsp:txXfrm>
    </dsp:sp>
    <dsp:sp modelId="{55070955-B6CB-4BAB-908D-EA377888B06F}">
      <dsp:nvSpPr>
        <dsp:cNvPr id="0" name=""/>
        <dsp:cNvSpPr/>
      </dsp:nvSpPr>
      <dsp:spPr>
        <a:xfrm>
          <a:off x="7240973" y="574061"/>
          <a:ext cx="353883" cy="413976"/>
        </a:xfrm>
        <a:prstGeom prst="rightArrow">
          <a:avLst>
            <a:gd name="adj1" fmla="val 60000"/>
            <a:gd name="adj2" fmla="val 50000"/>
          </a:avLst>
        </a:prstGeom>
        <a:solidFill>
          <a:schemeClr val="accent2">
            <a:shade val="90000"/>
            <a:hueOff val="-383121"/>
            <a:satOff val="273"/>
            <a:lumOff val="2140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7240973" y="656856"/>
        <a:ext cx="247718" cy="248386"/>
      </dsp:txXfrm>
    </dsp:sp>
    <dsp:sp modelId="{50107CAD-8646-4E2F-A065-E5E86D4B1270}">
      <dsp:nvSpPr>
        <dsp:cNvPr id="0" name=""/>
        <dsp:cNvSpPr/>
      </dsp:nvSpPr>
      <dsp:spPr>
        <a:xfrm>
          <a:off x="7741752" y="368867"/>
          <a:ext cx="1669261" cy="824364"/>
        </a:xfrm>
        <a:prstGeom prst="roundRect">
          <a:avLst>
            <a:gd name="adj" fmla="val 10000"/>
          </a:avLst>
        </a:prstGeom>
        <a:solidFill>
          <a:schemeClr val="accent2">
            <a:alpha val="90000"/>
            <a:hueOff val="0"/>
            <a:satOff val="0"/>
            <a:lumOff val="0"/>
            <a:alphaOff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err="1"/>
            <a:t>Stopwords</a:t>
          </a:r>
          <a:endParaRPr lang="en-US" sz="2400" b="1" kern="1200" dirty="0"/>
        </a:p>
        <a:p>
          <a:pPr marL="0" lvl="0" indent="0" algn="ctr" defTabSz="1066800">
            <a:lnSpc>
              <a:spcPct val="90000"/>
            </a:lnSpc>
            <a:spcBef>
              <a:spcPct val="0"/>
            </a:spcBef>
            <a:spcAft>
              <a:spcPct val="35000"/>
            </a:spcAft>
            <a:buNone/>
          </a:pPr>
          <a:r>
            <a:rPr lang="en-US" sz="2400" b="1" kern="1200" dirty="0"/>
            <a:t>Removal</a:t>
          </a:r>
        </a:p>
      </dsp:txBody>
      <dsp:txXfrm>
        <a:off x="7765897" y="393012"/>
        <a:ext cx="1620971" cy="776074"/>
      </dsp:txXfrm>
    </dsp:sp>
    <dsp:sp modelId="{0A184A42-3A9F-4D3B-BF64-D208DC74306F}">
      <dsp:nvSpPr>
        <dsp:cNvPr id="0" name=""/>
        <dsp:cNvSpPr/>
      </dsp:nvSpPr>
      <dsp:spPr>
        <a:xfrm>
          <a:off x="9577939" y="574061"/>
          <a:ext cx="353883" cy="413976"/>
        </a:xfrm>
        <a:prstGeom prst="rightArrow">
          <a:avLst>
            <a:gd name="adj1" fmla="val 60000"/>
            <a:gd name="adj2" fmla="val 50000"/>
          </a:avLst>
        </a:prstGeom>
        <a:solidFill>
          <a:schemeClr val="accent2">
            <a:shade val="90000"/>
            <a:hueOff val="-574681"/>
            <a:satOff val="409"/>
            <a:lumOff val="3211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9577939" y="656856"/>
        <a:ext cx="247718" cy="248386"/>
      </dsp:txXfrm>
    </dsp:sp>
    <dsp:sp modelId="{C386DC79-C114-4F99-BD11-A5A418E5257A}">
      <dsp:nvSpPr>
        <dsp:cNvPr id="0" name=""/>
        <dsp:cNvSpPr/>
      </dsp:nvSpPr>
      <dsp:spPr>
        <a:xfrm>
          <a:off x="10078718" y="350129"/>
          <a:ext cx="984463" cy="861840"/>
        </a:xfrm>
        <a:prstGeom prst="roundRect">
          <a:avLst>
            <a:gd name="adj" fmla="val 10000"/>
          </a:avLst>
        </a:prstGeom>
        <a:solidFill>
          <a:schemeClr val="accent2">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POS Tag</a:t>
          </a:r>
        </a:p>
      </dsp:txBody>
      <dsp:txXfrm>
        <a:off x="10103960" y="375371"/>
        <a:ext cx="933979" cy="81135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5C360E-9E5A-46E4-B4D5-E37CCCE8AE0B}" type="datetimeFigureOut">
              <a:rPr lang="en-US" smtClean="0"/>
              <a:t>2/8/2023</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9AD298-174A-4C7B-9686-67B34F1E3A56}" type="slidenum">
              <a:rPr lang="en-US" smtClean="0"/>
              <a:t>‹#›</a:t>
            </a:fld>
            <a:endParaRPr lang="en-US"/>
          </a:p>
        </p:txBody>
      </p:sp>
    </p:spTree>
    <p:extLst>
      <p:ext uri="{BB962C8B-B14F-4D97-AF65-F5344CB8AC3E}">
        <p14:creationId xmlns:p14="http://schemas.microsoft.com/office/powerpoint/2010/main" val="2614106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19AD298-174A-4C7B-9686-67B34F1E3A56}" type="slidenum">
              <a:rPr lang="en-US" smtClean="0"/>
              <a:t>26</a:t>
            </a:fld>
            <a:endParaRPr lang="en-US"/>
          </a:p>
        </p:txBody>
      </p:sp>
    </p:spTree>
    <p:extLst>
      <p:ext uri="{BB962C8B-B14F-4D97-AF65-F5344CB8AC3E}">
        <p14:creationId xmlns:p14="http://schemas.microsoft.com/office/powerpoint/2010/main" val="2832068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19AD298-174A-4C7B-9686-67B34F1E3A56}" type="slidenum">
              <a:rPr lang="en-US" smtClean="0"/>
              <a:t>27</a:t>
            </a:fld>
            <a:endParaRPr lang="en-US"/>
          </a:p>
        </p:txBody>
      </p:sp>
    </p:spTree>
    <p:extLst>
      <p:ext uri="{BB962C8B-B14F-4D97-AF65-F5344CB8AC3E}">
        <p14:creationId xmlns:p14="http://schemas.microsoft.com/office/powerpoint/2010/main" val="1833741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19AD298-174A-4C7B-9686-67B34F1E3A56}" type="slidenum">
              <a:rPr lang="en-US" smtClean="0"/>
              <a:t>28</a:t>
            </a:fld>
            <a:endParaRPr lang="en-US"/>
          </a:p>
        </p:txBody>
      </p:sp>
    </p:spTree>
    <p:extLst>
      <p:ext uri="{BB962C8B-B14F-4D97-AF65-F5344CB8AC3E}">
        <p14:creationId xmlns:p14="http://schemas.microsoft.com/office/powerpoint/2010/main" val="321438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19AD298-174A-4C7B-9686-67B34F1E3A56}" type="slidenum">
              <a:rPr lang="en-US" smtClean="0"/>
              <a:t>29</a:t>
            </a:fld>
            <a:endParaRPr lang="en-US"/>
          </a:p>
        </p:txBody>
      </p:sp>
    </p:spTree>
    <p:extLst>
      <p:ext uri="{BB962C8B-B14F-4D97-AF65-F5344CB8AC3E}">
        <p14:creationId xmlns:p14="http://schemas.microsoft.com/office/powerpoint/2010/main" val="198480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19AD298-174A-4C7B-9686-67B34F1E3A56}" type="slidenum">
              <a:rPr lang="en-US" smtClean="0"/>
              <a:t>30</a:t>
            </a:fld>
            <a:endParaRPr lang="en-US"/>
          </a:p>
        </p:txBody>
      </p:sp>
    </p:spTree>
    <p:extLst>
      <p:ext uri="{BB962C8B-B14F-4D97-AF65-F5344CB8AC3E}">
        <p14:creationId xmlns:p14="http://schemas.microsoft.com/office/powerpoint/2010/main" val="1285700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19AD298-174A-4C7B-9686-67B34F1E3A56}" type="slidenum">
              <a:rPr lang="en-US" smtClean="0"/>
              <a:t>31</a:t>
            </a:fld>
            <a:endParaRPr lang="en-US"/>
          </a:p>
        </p:txBody>
      </p:sp>
    </p:spTree>
    <p:extLst>
      <p:ext uri="{BB962C8B-B14F-4D97-AF65-F5344CB8AC3E}">
        <p14:creationId xmlns:p14="http://schemas.microsoft.com/office/powerpoint/2010/main" val="1027089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19AD298-174A-4C7B-9686-67B34F1E3A56}" type="slidenum">
              <a:rPr lang="en-US" smtClean="0"/>
              <a:t>32</a:t>
            </a:fld>
            <a:endParaRPr lang="en-US"/>
          </a:p>
        </p:txBody>
      </p:sp>
    </p:spTree>
    <p:extLst>
      <p:ext uri="{BB962C8B-B14F-4D97-AF65-F5344CB8AC3E}">
        <p14:creationId xmlns:p14="http://schemas.microsoft.com/office/powerpoint/2010/main" val="2810093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46C0A6-5403-0F5B-9047-3AD771C7176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08E3C2F5-BBE7-AF2C-C221-DAFCDE54FC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63A08745-5A55-C321-A162-6552C737BC72}"/>
              </a:ext>
            </a:extLst>
          </p:cNvPr>
          <p:cNvSpPr>
            <a:spLocks noGrp="1"/>
          </p:cNvSpPr>
          <p:nvPr>
            <p:ph type="dt" sz="half" idx="10"/>
          </p:nvPr>
        </p:nvSpPr>
        <p:spPr/>
        <p:txBody>
          <a:bodyPr/>
          <a:lstStyle/>
          <a:p>
            <a:fld id="{BD83C90E-3B59-4794-9581-832F47E81959}" type="datetimeFigureOut">
              <a:rPr lang="en-US" smtClean="0"/>
              <a:t>2/8/2023</a:t>
            </a:fld>
            <a:endParaRPr lang="en-US"/>
          </a:p>
        </p:txBody>
      </p:sp>
      <p:sp>
        <p:nvSpPr>
          <p:cNvPr id="5" name="页脚占位符 4">
            <a:extLst>
              <a:ext uri="{FF2B5EF4-FFF2-40B4-BE49-F238E27FC236}">
                <a16:creationId xmlns:a16="http://schemas.microsoft.com/office/drawing/2014/main" id="{1AE164F9-9B69-BCCA-A235-37DFE94A7B08}"/>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5DB9782F-3D78-5264-8EFF-95A17501F271}"/>
              </a:ext>
            </a:extLst>
          </p:cNvPr>
          <p:cNvSpPr>
            <a:spLocks noGrp="1"/>
          </p:cNvSpPr>
          <p:nvPr>
            <p:ph type="sldNum" sz="quarter" idx="12"/>
          </p:nvPr>
        </p:nvSpPr>
        <p:spPr/>
        <p:txBody>
          <a:bodyPr/>
          <a:lstStyle/>
          <a:p>
            <a:fld id="{80BA2DE4-BDEA-4616-93F8-F42143692EC5}" type="slidenum">
              <a:rPr lang="en-US" smtClean="0"/>
              <a:t>‹#›</a:t>
            </a:fld>
            <a:endParaRPr lang="en-US"/>
          </a:p>
        </p:txBody>
      </p:sp>
    </p:spTree>
    <p:extLst>
      <p:ext uri="{BB962C8B-B14F-4D97-AF65-F5344CB8AC3E}">
        <p14:creationId xmlns:p14="http://schemas.microsoft.com/office/powerpoint/2010/main" val="2801216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2098D-3C51-7DD2-EA9D-6D76D56E0096}"/>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0D21DA6D-CD5C-C78A-636E-1F40FF95014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E8123D1C-7FF6-0738-E0F4-E70B033AFDC4}"/>
              </a:ext>
            </a:extLst>
          </p:cNvPr>
          <p:cNvSpPr>
            <a:spLocks noGrp="1"/>
          </p:cNvSpPr>
          <p:nvPr>
            <p:ph type="dt" sz="half" idx="10"/>
          </p:nvPr>
        </p:nvSpPr>
        <p:spPr/>
        <p:txBody>
          <a:bodyPr/>
          <a:lstStyle/>
          <a:p>
            <a:fld id="{BD83C90E-3B59-4794-9581-832F47E81959}" type="datetimeFigureOut">
              <a:rPr lang="en-US" smtClean="0"/>
              <a:t>2/8/2023</a:t>
            </a:fld>
            <a:endParaRPr lang="en-US"/>
          </a:p>
        </p:txBody>
      </p:sp>
      <p:sp>
        <p:nvSpPr>
          <p:cNvPr id="5" name="页脚占位符 4">
            <a:extLst>
              <a:ext uri="{FF2B5EF4-FFF2-40B4-BE49-F238E27FC236}">
                <a16:creationId xmlns:a16="http://schemas.microsoft.com/office/drawing/2014/main" id="{C2AFCB17-9739-01E7-AC19-AD1D33CE50A1}"/>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668CB81A-58C0-07DB-D42B-714E834602CE}"/>
              </a:ext>
            </a:extLst>
          </p:cNvPr>
          <p:cNvSpPr>
            <a:spLocks noGrp="1"/>
          </p:cNvSpPr>
          <p:nvPr>
            <p:ph type="sldNum" sz="quarter" idx="12"/>
          </p:nvPr>
        </p:nvSpPr>
        <p:spPr/>
        <p:txBody>
          <a:bodyPr/>
          <a:lstStyle/>
          <a:p>
            <a:fld id="{80BA2DE4-BDEA-4616-93F8-F42143692EC5}" type="slidenum">
              <a:rPr lang="en-US" smtClean="0"/>
              <a:t>‹#›</a:t>
            </a:fld>
            <a:endParaRPr lang="en-US"/>
          </a:p>
        </p:txBody>
      </p:sp>
    </p:spTree>
    <p:extLst>
      <p:ext uri="{BB962C8B-B14F-4D97-AF65-F5344CB8AC3E}">
        <p14:creationId xmlns:p14="http://schemas.microsoft.com/office/powerpoint/2010/main" val="1033591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1C1ECCF-0B9D-C41A-EF91-5DCFFD2B5A3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68271B52-1B81-A2E9-24B9-2FCF1CF5952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7BECD1A6-0057-52C3-3B71-A7BE0CECAEE1}"/>
              </a:ext>
            </a:extLst>
          </p:cNvPr>
          <p:cNvSpPr>
            <a:spLocks noGrp="1"/>
          </p:cNvSpPr>
          <p:nvPr>
            <p:ph type="dt" sz="half" idx="10"/>
          </p:nvPr>
        </p:nvSpPr>
        <p:spPr/>
        <p:txBody>
          <a:bodyPr/>
          <a:lstStyle/>
          <a:p>
            <a:fld id="{BD83C90E-3B59-4794-9581-832F47E81959}" type="datetimeFigureOut">
              <a:rPr lang="en-US" smtClean="0"/>
              <a:t>2/8/2023</a:t>
            </a:fld>
            <a:endParaRPr lang="en-US"/>
          </a:p>
        </p:txBody>
      </p:sp>
      <p:sp>
        <p:nvSpPr>
          <p:cNvPr id="5" name="页脚占位符 4">
            <a:extLst>
              <a:ext uri="{FF2B5EF4-FFF2-40B4-BE49-F238E27FC236}">
                <a16:creationId xmlns:a16="http://schemas.microsoft.com/office/drawing/2014/main" id="{184C9D88-FD2B-0F9B-528E-2F281F92DA49}"/>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81844185-6A45-F089-F97B-F9E5FDE6BEA7}"/>
              </a:ext>
            </a:extLst>
          </p:cNvPr>
          <p:cNvSpPr>
            <a:spLocks noGrp="1"/>
          </p:cNvSpPr>
          <p:nvPr>
            <p:ph type="sldNum" sz="quarter" idx="12"/>
          </p:nvPr>
        </p:nvSpPr>
        <p:spPr/>
        <p:txBody>
          <a:bodyPr/>
          <a:lstStyle/>
          <a:p>
            <a:fld id="{80BA2DE4-BDEA-4616-93F8-F42143692EC5}" type="slidenum">
              <a:rPr lang="en-US" smtClean="0"/>
              <a:t>‹#›</a:t>
            </a:fld>
            <a:endParaRPr lang="en-US"/>
          </a:p>
        </p:txBody>
      </p:sp>
    </p:spTree>
    <p:extLst>
      <p:ext uri="{BB962C8B-B14F-4D97-AF65-F5344CB8AC3E}">
        <p14:creationId xmlns:p14="http://schemas.microsoft.com/office/powerpoint/2010/main" val="3284359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9EA8BB-4049-1383-4087-CDE965A7F3BA}"/>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0A4B5E06-63F3-EB05-8F24-60E0626AC61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A3C2C704-06C9-E002-5D33-AC5F1048C104}"/>
              </a:ext>
            </a:extLst>
          </p:cNvPr>
          <p:cNvSpPr>
            <a:spLocks noGrp="1"/>
          </p:cNvSpPr>
          <p:nvPr>
            <p:ph type="dt" sz="half" idx="10"/>
          </p:nvPr>
        </p:nvSpPr>
        <p:spPr/>
        <p:txBody>
          <a:bodyPr/>
          <a:lstStyle/>
          <a:p>
            <a:fld id="{BD83C90E-3B59-4794-9581-832F47E81959}" type="datetimeFigureOut">
              <a:rPr lang="en-US" smtClean="0"/>
              <a:t>2/8/2023</a:t>
            </a:fld>
            <a:endParaRPr lang="en-US"/>
          </a:p>
        </p:txBody>
      </p:sp>
      <p:sp>
        <p:nvSpPr>
          <p:cNvPr id="5" name="页脚占位符 4">
            <a:extLst>
              <a:ext uri="{FF2B5EF4-FFF2-40B4-BE49-F238E27FC236}">
                <a16:creationId xmlns:a16="http://schemas.microsoft.com/office/drawing/2014/main" id="{5478BD5B-8049-459D-87B4-5CB9E584BF70}"/>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11F5783D-F3B2-DA50-A18A-6BD41968E7BB}"/>
              </a:ext>
            </a:extLst>
          </p:cNvPr>
          <p:cNvSpPr>
            <a:spLocks noGrp="1"/>
          </p:cNvSpPr>
          <p:nvPr>
            <p:ph type="sldNum" sz="quarter" idx="12"/>
          </p:nvPr>
        </p:nvSpPr>
        <p:spPr/>
        <p:txBody>
          <a:bodyPr/>
          <a:lstStyle/>
          <a:p>
            <a:fld id="{80BA2DE4-BDEA-4616-93F8-F42143692EC5}" type="slidenum">
              <a:rPr lang="en-US" smtClean="0"/>
              <a:t>‹#›</a:t>
            </a:fld>
            <a:endParaRPr lang="en-US"/>
          </a:p>
        </p:txBody>
      </p:sp>
    </p:spTree>
    <p:extLst>
      <p:ext uri="{BB962C8B-B14F-4D97-AF65-F5344CB8AC3E}">
        <p14:creationId xmlns:p14="http://schemas.microsoft.com/office/powerpoint/2010/main" val="3336344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A216C1-64B7-9BAE-500E-AA80E601835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D32EB64D-B144-00E7-E585-4E44016A4D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134F3FE-199C-330C-4D24-81E81CA112AC}"/>
              </a:ext>
            </a:extLst>
          </p:cNvPr>
          <p:cNvSpPr>
            <a:spLocks noGrp="1"/>
          </p:cNvSpPr>
          <p:nvPr>
            <p:ph type="dt" sz="half" idx="10"/>
          </p:nvPr>
        </p:nvSpPr>
        <p:spPr/>
        <p:txBody>
          <a:bodyPr/>
          <a:lstStyle/>
          <a:p>
            <a:fld id="{BD83C90E-3B59-4794-9581-832F47E81959}" type="datetimeFigureOut">
              <a:rPr lang="en-US" smtClean="0"/>
              <a:t>2/8/2023</a:t>
            </a:fld>
            <a:endParaRPr lang="en-US"/>
          </a:p>
        </p:txBody>
      </p:sp>
      <p:sp>
        <p:nvSpPr>
          <p:cNvPr id="5" name="页脚占位符 4">
            <a:extLst>
              <a:ext uri="{FF2B5EF4-FFF2-40B4-BE49-F238E27FC236}">
                <a16:creationId xmlns:a16="http://schemas.microsoft.com/office/drawing/2014/main" id="{5713A439-3682-3652-D58C-FB700580F4E2}"/>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54DF1E93-B3ED-9062-DCB3-FEB0D955C372}"/>
              </a:ext>
            </a:extLst>
          </p:cNvPr>
          <p:cNvSpPr>
            <a:spLocks noGrp="1"/>
          </p:cNvSpPr>
          <p:nvPr>
            <p:ph type="sldNum" sz="quarter" idx="12"/>
          </p:nvPr>
        </p:nvSpPr>
        <p:spPr/>
        <p:txBody>
          <a:bodyPr/>
          <a:lstStyle/>
          <a:p>
            <a:fld id="{80BA2DE4-BDEA-4616-93F8-F42143692EC5}" type="slidenum">
              <a:rPr lang="en-US" smtClean="0"/>
              <a:t>‹#›</a:t>
            </a:fld>
            <a:endParaRPr lang="en-US"/>
          </a:p>
        </p:txBody>
      </p:sp>
    </p:spTree>
    <p:extLst>
      <p:ext uri="{BB962C8B-B14F-4D97-AF65-F5344CB8AC3E}">
        <p14:creationId xmlns:p14="http://schemas.microsoft.com/office/powerpoint/2010/main" val="40032409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F713D9-6E2F-622C-F5A1-8BDCD3CB74E5}"/>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0165DFE8-2AC5-8E6A-C82D-0E83D609765B}"/>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a:extLst>
              <a:ext uri="{FF2B5EF4-FFF2-40B4-BE49-F238E27FC236}">
                <a16:creationId xmlns:a16="http://schemas.microsoft.com/office/drawing/2014/main" id="{701FBBB8-FF61-656E-A7F3-26A662B7643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4">
            <a:extLst>
              <a:ext uri="{FF2B5EF4-FFF2-40B4-BE49-F238E27FC236}">
                <a16:creationId xmlns:a16="http://schemas.microsoft.com/office/drawing/2014/main" id="{1C088A78-E90D-E747-E356-AC7CD824F153}"/>
              </a:ext>
            </a:extLst>
          </p:cNvPr>
          <p:cNvSpPr>
            <a:spLocks noGrp="1"/>
          </p:cNvSpPr>
          <p:nvPr>
            <p:ph type="dt" sz="half" idx="10"/>
          </p:nvPr>
        </p:nvSpPr>
        <p:spPr/>
        <p:txBody>
          <a:bodyPr/>
          <a:lstStyle/>
          <a:p>
            <a:fld id="{BD83C90E-3B59-4794-9581-832F47E81959}" type="datetimeFigureOut">
              <a:rPr lang="en-US" smtClean="0"/>
              <a:t>2/8/2023</a:t>
            </a:fld>
            <a:endParaRPr lang="en-US"/>
          </a:p>
        </p:txBody>
      </p:sp>
      <p:sp>
        <p:nvSpPr>
          <p:cNvPr id="6" name="页脚占位符 5">
            <a:extLst>
              <a:ext uri="{FF2B5EF4-FFF2-40B4-BE49-F238E27FC236}">
                <a16:creationId xmlns:a16="http://schemas.microsoft.com/office/drawing/2014/main" id="{AD12380C-F177-D0FB-1A4E-9170F4C7044B}"/>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97C96B64-3EA8-957C-E6E9-44D78BB16198}"/>
              </a:ext>
            </a:extLst>
          </p:cNvPr>
          <p:cNvSpPr>
            <a:spLocks noGrp="1"/>
          </p:cNvSpPr>
          <p:nvPr>
            <p:ph type="sldNum" sz="quarter" idx="12"/>
          </p:nvPr>
        </p:nvSpPr>
        <p:spPr/>
        <p:txBody>
          <a:bodyPr/>
          <a:lstStyle/>
          <a:p>
            <a:fld id="{80BA2DE4-BDEA-4616-93F8-F42143692EC5}" type="slidenum">
              <a:rPr lang="en-US" smtClean="0"/>
              <a:t>‹#›</a:t>
            </a:fld>
            <a:endParaRPr lang="en-US"/>
          </a:p>
        </p:txBody>
      </p:sp>
    </p:spTree>
    <p:extLst>
      <p:ext uri="{BB962C8B-B14F-4D97-AF65-F5344CB8AC3E}">
        <p14:creationId xmlns:p14="http://schemas.microsoft.com/office/powerpoint/2010/main" val="4215759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0B8BD-1362-AF74-598B-AEDDF7964FBA}"/>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69283646-514A-3492-C58B-2CEBA65C46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043332A-2AB5-E3C7-F5E3-EE32E43051D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a:extLst>
              <a:ext uri="{FF2B5EF4-FFF2-40B4-BE49-F238E27FC236}">
                <a16:creationId xmlns:a16="http://schemas.microsoft.com/office/drawing/2014/main" id="{D38E8F2C-DC62-059F-4621-8A4E63CE3C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0AE718A-EA2C-8C1B-E419-59952E0C6D2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a:extLst>
              <a:ext uri="{FF2B5EF4-FFF2-40B4-BE49-F238E27FC236}">
                <a16:creationId xmlns:a16="http://schemas.microsoft.com/office/drawing/2014/main" id="{39C66D0F-18BF-6B9F-6908-A06DC5C8E177}"/>
              </a:ext>
            </a:extLst>
          </p:cNvPr>
          <p:cNvSpPr>
            <a:spLocks noGrp="1"/>
          </p:cNvSpPr>
          <p:nvPr>
            <p:ph type="dt" sz="half" idx="10"/>
          </p:nvPr>
        </p:nvSpPr>
        <p:spPr/>
        <p:txBody>
          <a:bodyPr/>
          <a:lstStyle/>
          <a:p>
            <a:fld id="{BD83C90E-3B59-4794-9581-832F47E81959}" type="datetimeFigureOut">
              <a:rPr lang="en-US" smtClean="0"/>
              <a:t>2/8/2023</a:t>
            </a:fld>
            <a:endParaRPr lang="en-US"/>
          </a:p>
        </p:txBody>
      </p:sp>
      <p:sp>
        <p:nvSpPr>
          <p:cNvPr id="8" name="页脚占位符 7">
            <a:extLst>
              <a:ext uri="{FF2B5EF4-FFF2-40B4-BE49-F238E27FC236}">
                <a16:creationId xmlns:a16="http://schemas.microsoft.com/office/drawing/2014/main" id="{A62F4BAC-568E-6839-D062-FD9DD6306BCC}"/>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72CC9B40-3FA2-7AD3-D552-124006034CE2}"/>
              </a:ext>
            </a:extLst>
          </p:cNvPr>
          <p:cNvSpPr>
            <a:spLocks noGrp="1"/>
          </p:cNvSpPr>
          <p:nvPr>
            <p:ph type="sldNum" sz="quarter" idx="12"/>
          </p:nvPr>
        </p:nvSpPr>
        <p:spPr/>
        <p:txBody>
          <a:bodyPr/>
          <a:lstStyle/>
          <a:p>
            <a:fld id="{80BA2DE4-BDEA-4616-93F8-F42143692EC5}" type="slidenum">
              <a:rPr lang="en-US" smtClean="0"/>
              <a:t>‹#›</a:t>
            </a:fld>
            <a:endParaRPr lang="en-US"/>
          </a:p>
        </p:txBody>
      </p:sp>
    </p:spTree>
    <p:extLst>
      <p:ext uri="{BB962C8B-B14F-4D97-AF65-F5344CB8AC3E}">
        <p14:creationId xmlns:p14="http://schemas.microsoft.com/office/powerpoint/2010/main" val="4156481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48FCA1-B57E-6A99-1816-2B46BA71BA27}"/>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53D795D9-E5E8-E309-1783-238CEDA8C7A6}"/>
              </a:ext>
            </a:extLst>
          </p:cNvPr>
          <p:cNvSpPr>
            <a:spLocks noGrp="1"/>
          </p:cNvSpPr>
          <p:nvPr>
            <p:ph type="dt" sz="half" idx="10"/>
          </p:nvPr>
        </p:nvSpPr>
        <p:spPr/>
        <p:txBody>
          <a:bodyPr/>
          <a:lstStyle/>
          <a:p>
            <a:fld id="{BD83C90E-3B59-4794-9581-832F47E81959}" type="datetimeFigureOut">
              <a:rPr lang="en-US" smtClean="0"/>
              <a:t>2/8/2023</a:t>
            </a:fld>
            <a:endParaRPr lang="en-US"/>
          </a:p>
        </p:txBody>
      </p:sp>
      <p:sp>
        <p:nvSpPr>
          <p:cNvPr id="4" name="页脚占位符 3">
            <a:extLst>
              <a:ext uri="{FF2B5EF4-FFF2-40B4-BE49-F238E27FC236}">
                <a16:creationId xmlns:a16="http://schemas.microsoft.com/office/drawing/2014/main" id="{24A95A75-9706-FE01-A9EF-57D7F659B5B0}"/>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353A29E2-88FF-C9F3-2609-F8D1D1C8DBC1}"/>
              </a:ext>
            </a:extLst>
          </p:cNvPr>
          <p:cNvSpPr>
            <a:spLocks noGrp="1"/>
          </p:cNvSpPr>
          <p:nvPr>
            <p:ph type="sldNum" sz="quarter" idx="12"/>
          </p:nvPr>
        </p:nvSpPr>
        <p:spPr/>
        <p:txBody>
          <a:bodyPr/>
          <a:lstStyle/>
          <a:p>
            <a:fld id="{80BA2DE4-BDEA-4616-93F8-F42143692EC5}" type="slidenum">
              <a:rPr lang="en-US" smtClean="0"/>
              <a:t>‹#›</a:t>
            </a:fld>
            <a:endParaRPr lang="en-US"/>
          </a:p>
        </p:txBody>
      </p:sp>
    </p:spTree>
    <p:extLst>
      <p:ext uri="{BB962C8B-B14F-4D97-AF65-F5344CB8AC3E}">
        <p14:creationId xmlns:p14="http://schemas.microsoft.com/office/powerpoint/2010/main" val="2879834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59EC964-62BB-F9A1-ACDE-15A65B0FDFC3}"/>
              </a:ext>
            </a:extLst>
          </p:cNvPr>
          <p:cNvSpPr>
            <a:spLocks noGrp="1"/>
          </p:cNvSpPr>
          <p:nvPr>
            <p:ph type="dt" sz="half" idx="10"/>
          </p:nvPr>
        </p:nvSpPr>
        <p:spPr/>
        <p:txBody>
          <a:bodyPr/>
          <a:lstStyle/>
          <a:p>
            <a:fld id="{BD83C90E-3B59-4794-9581-832F47E81959}" type="datetimeFigureOut">
              <a:rPr lang="en-US" smtClean="0"/>
              <a:t>2/8/2023</a:t>
            </a:fld>
            <a:endParaRPr lang="en-US"/>
          </a:p>
        </p:txBody>
      </p:sp>
      <p:sp>
        <p:nvSpPr>
          <p:cNvPr id="3" name="页脚占位符 2">
            <a:extLst>
              <a:ext uri="{FF2B5EF4-FFF2-40B4-BE49-F238E27FC236}">
                <a16:creationId xmlns:a16="http://schemas.microsoft.com/office/drawing/2014/main" id="{3DB9AABE-57AA-5BB8-F3F7-2DE809E4CAC6}"/>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7E1D3F7A-494E-F49F-3571-80653A1AFEF1}"/>
              </a:ext>
            </a:extLst>
          </p:cNvPr>
          <p:cNvSpPr>
            <a:spLocks noGrp="1"/>
          </p:cNvSpPr>
          <p:nvPr>
            <p:ph type="sldNum" sz="quarter" idx="12"/>
          </p:nvPr>
        </p:nvSpPr>
        <p:spPr/>
        <p:txBody>
          <a:bodyPr/>
          <a:lstStyle/>
          <a:p>
            <a:fld id="{80BA2DE4-BDEA-4616-93F8-F42143692EC5}" type="slidenum">
              <a:rPr lang="en-US" smtClean="0"/>
              <a:t>‹#›</a:t>
            </a:fld>
            <a:endParaRPr lang="en-US"/>
          </a:p>
        </p:txBody>
      </p:sp>
    </p:spTree>
    <p:extLst>
      <p:ext uri="{BB962C8B-B14F-4D97-AF65-F5344CB8AC3E}">
        <p14:creationId xmlns:p14="http://schemas.microsoft.com/office/powerpoint/2010/main" val="115536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1C14B8-2DE1-DF96-3A8E-9EBBBDCA0BC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58A3FB03-2F82-081A-9C09-17D4AE061E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a:extLst>
              <a:ext uri="{FF2B5EF4-FFF2-40B4-BE49-F238E27FC236}">
                <a16:creationId xmlns:a16="http://schemas.microsoft.com/office/drawing/2014/main" id="{FC9B7429-2976-320B-0495-F7067D0DBA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E0BB34A-6E06-2928-ACBB-856E4DACA07B}"/>
              </a:ext>
            </a:extLst>
          </p:cNvPr>
          <p:cNvSpPr>
            <a:spLocks noGrp="1"/>
          </p:cNvSpPr>
          <p:nvPr>
            <p:ph type="dt" sz="half" idx="10"/>
          </p:nvPr>
        </p:nvSpPr>
        <p:spPr/>
        <p:txBody>
          <a:bodyPr/>
          <a:lstStyle/>
          <a:p>
            <a:fld id="{BD83C90E-3B59-4794-9581-832F47E81959}" type="datetimeFigureOut">
              <a:rPr lang="en-US" smtClean="0"/>
              <a:t>2/8/2023</a:t>
            </a:fld>
            <a:endParaRPr lang="en-US"/>
          </a:p>
        </p:txBody>
      </p:sp>
      <p:sp>
        <p:nvSpPr>
          <p:cNvPr id="6" name="页脚占位符 5">
            <a:extLst>
              <a:ext uri="{FF2B5EF4-FFF2-40B4-BE49-F238E27FC236}">
                <a16:creationId xmlns:a16="http://schemas.microsoft.com/office/drawing/2014/main" id="{EE8266D9-EE78-2B27-759B-6E7359DEC8DE}"/>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7F2BCBC4-470B-D281-F95E-A952ED98EECB}"/>
              </a:ext>
            </a:extLst>
          </p:cNvPr>
          <p:cNvSpPr>
            <a:spLocks noGrp="1"/>
          </p:cNvSpPr>
          <p:nvPr>
            <p:ph type="sldNum" sz="quarter" idx="12"/>
          </p:nvPr>
        </p:nvSpPr>
        <p:spPr/>
        <p:txBody>
          <a:bodyPr/>
          <a:lstStyle/>
          <a:p>
            <a:fld id="{80BA2DE4-BDEA-4616-93F8-F42143692EC5}" type="slidenum">
              <a:rPr lang="en-US" smtClean="0"/>
              <a:t>‹#›</a:t>
            </a:fld>
            <a:endParaRPr lang="en-US"/>
          </a:p>
        </p:txBody>
      </p:sp>
    </p:spTree>
    <p:extLst>
      <p:ext uri="{BB962C8B-B14F-4D97-AF65-F5344CB8AC3E}">
        <p14:creationId xmlns:p14="http://schemas.microsoft.com/office/powerpoint/2010/main" val="632212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59379-0741-808D-0388-A66140222F6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C7F7E29A-B8E5-4488-6982-60843D15C5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1A4A9D5C-41BD-47C1-F757-09F5C5E258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703DB63-FA83-6612-FED8-721089CA6EE8}"/>
              </a:ext>
            </a:extLst>
          </p:cNvPr>
          <p:cNvSpPr>
            <a:spLocks noGrp="1"/>
          </p:cNvSpPr>
          <p:nvPr>
            <p:ph type="dt" sz="half" idx="10"/>
          </p:nvPr>
        </p:nvSpPr>
        <p:spPr/>
        <p:txBody>
          <a:bodyPr/>
          <a:lstStyle/>
          <a:p>
            <a:fld id="{BD83C90E-3B59-4794-9581-832F47E81959}" type="datetimeFigureOut">
              <a:rPr lang="en-US" smtClean="0"/>
              <a:t>2/8/2023</a:t>
            </a:fld>
            <a:endParaRPr lang="en-US"/>
          </a:p>
        </p:txBody>
      </p:sp>
      <p:sp>
        <p:nvSpPr>
          <p:cNvPr id="6" name="页脚占位符 5">
            <a:extLst>
              <a:ext uri="{FF2B5EF4-FFF2-40B4-BE49-F238E27FC236}">
                <a16:creationId xmlns:a16="http://schemas.microsoft.com/office/drawing/2014/main" id="{4EE26BDF-2D81-5FC6-5631-10DDB15CF9A6}"/>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F00B043C-D59D-3D1A-9283-4EEB551C02A7}"/>
              </a:ext>
            </a:extLst>
          </p:cNvPr>
          <p:cNvSpPr>
            <a:spLocks noGrp="1"/>
          </p:cNvSpPr>
          <p:nvPr>
            <p:ph type="sldNum" sz="quarter" idx="12"/>
          </p:nvPr>
        </p:nvSpPr>
        <p:spPr/>
        <p:txBody>
          <a:bodyPr/>
          <a:lstStyle/>
          <a:p>
            <a:fld id="{80BA2DE4-BDEA-4616-93F8-F42143692EC5}" type="slidenum">
              <a:rPr lang="en-US" smtClean="0"/>
              <a:t>‹#›</a:t>
            </a:fld>
            <a:endParaRPr lang="en-US"/>
          </a:p>
        </p:txBody>
      </p:sp>
    </p:spTree>
    <p:extLst>
      <p:ext uri="{BB962C8B-B14F-4D97-AF65-F5344CB8AC3E}">
        <p14:creationId xmlns:p14="http://schemas.microsoft.com/office/powerpoint/2010/main" val="2462208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1CCD209-D68D-358F-FF18-6549745E46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AD49F32E-E8C0-8A25-BBE6-BCF8FDABFB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3FA5AB08-03D0-4B70-31AC-572BE09350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83C90E-3B59-4794-9581-832F47E81959}" type="datetimeFigureOut">
              <a:rPr lang="en-US" smtClean="0"/>
              <a:t>2/8/2023</a:t>
            </a:fld>
            <a:endParaRPr lang="en-US"/>
          </a:p>
        </p:txBody>
      </p:sp>
      <p:sp>
        <p:nvSpPr>
          <p:cNvPr id="5" name="页脚占位符 4">
            <a:extLst>
              <a:ext uri="{FF2B5EF4-FFF2-40B4-BE49-F238E27FC236}">
                <a16:creationId xmlns:a16="http://schemas.microsoft.com/office/drawing/2014/main" id="{57E4F2EE-0439-5673-579B-F82A2E0B16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28D05487-C49A-5AFD-54A5-A84A748FFA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BA2DE4-BDEA-4616-93F8-F42143692EC5}" type="slidenum">
              <a:rPr lang="en-US" smtClean="0"/>
              <a:t>‹#›</a:t>
            </a:fld>
            <a:endParaRPr lang="en-US"/>
          </a:p>
        </p:txBody>
      </p:sp>
    </p:spTree>
    <p:extLst>
      <p:ext uri="{BB962C8B-B14F-4D97-AF65-F5344CB8AC3E}">
        <p14:creationId xmlns:p14="http://schemas.microsoft.com/office/powerpoint/2010/main" val="1819617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png"/><Relationship Id="rId7"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png"/><Relationship Id="rId7"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43.png"/><Relationship Id="rId11" Type="http://schemas.openxmlformats.org/officeDocument/2006/relationships/image" Target="../media/image21.png"/><Relationship Id="rId5" Type="http://schemas.openxmlformats.org/officeDocument/2006/relationships/image" Target="../media/image42.png"/><Relationship Id="rId10" Type="http://schemas.openxmlformats.org/officeDocument/2006/relationships/image" Target="../media/image20.png"/><Relationship Id="rId4" Type="http://schemas.openxmlformats.org/officeDocument/2006/relationships/image" Target="../media/image41.png"/><Relationship Id="rId9"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png"/><Relationship Id="rId7" Type="http://schemas.openxmlformats.org/officeDocument/2006/relationships/image" Target="../media/image49.png"/><Relationship Id="rId12"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48.png"/><Relationship Id="rId11" Type="http://schemas.openxmlformats.org/officeDocument/2006/relationships/image" Target="../media/image20.png"/><Relationship Id="rId5" Type="http://schemas.openxmlformats.org/officeDocument/2006/relationships/image" Target="../media/image47.png"/><Relationship Id="rId10" Type="http://schemas.openxmlformats.org/officeDocument/2006/relationships/image" Target="../media/image19.png"/><Relationship Id="rId4" Type="http://schemas.openxmlformats.org/officeDocument/2006/relationships/image" Target="../media/image46.png"/><Relationship Id="rId9" Type="http://schemas.openxmlformats.org/officeDocument/2006/relationships/image" Target="../media/image51.png"/></Relationships>
</file>

<file path=ppt/slides/_rels/slide31.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55.png"/><Relationship Id="rId12"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3EA65F-3305-1F58-3E83-8DA5042897DF}"/>
              </a:ext>
            </a:extLst>
          </p:cNvPr>
          <p:cNvSpPr>
            <a:spLocks noGrp="1"/>
          </p:cNvSpPr>
          <p:nvPr>
            <p:ph type="ctrTitle"/>
          </p:nvPr>
        </p:nvSpPr>
        <p:spPr>
          <a:xfrm>
            <a:off x="490612" y="1569347"/>
            <a:ext cx="11057206" cy="1786596"/>
          </a:xfrm>
        </p:spPr>
        <p:txBody>
          <a:bodyPr>
            <a:normAutofit/>
          </a:bodyPr>
          <a:lstStyle/>
          <a:p>
            <a:r>
              <a:rPr lang="en-US" sz="3600" dirty="0">
                <a:solidFill>
                  <a:srgbClr val="000000"/>
                </a:solidFill>
                <a:effectLst/>
                <a:latin typeface="Times New Roman" panose="02020603050405020304" pitchFamily="18" charset="0"/>
                <a:ea typeface="宋体" panose="02010600030101010101" pitchFamily="2" charset="-122"/>
              </a:rPr>
              <a:t>An Ensemble Machine Learning Model to Classify Literary Writers’ Perspective on Anxiety, Stress</a:t>
            </a:r>
            <a:r>
              <a:rPr lang="en-US" sz="3600" dirty="0">
                <a:solidFill>
                  <a:srgbClr val="000000"/>
                </a:solidFill>
                <a:latin typeface="Times New Roman" panose="02020603050405020304" pitchFamily="18" charset="0"/>
                <a:ea typeface="宋体" panose="02010600030101010101" pitchFamily="2" charset="-122"/>
              </a:rPr>
              <a:t>,</a:t>
            </a:r>
            <a:r>
              <a:rPr lang="en-US" sz="3600" dirty="0">
                <a:solidFill>
                  <a:srgbClr val="000000"/>
                </a:solidFill>
                <a:effectLst/>
                <a:latin typeface="Times New Roman" panose="02020603050405020304" pitchFamily="18" charset="0"/>
                <a:ea typeface="宋体" panose="02010600030101010101" pitchFamily="2" charset="-122"/>
              </a:rPr>
              <a:t> and Trauma in War Narratives by Middle Eastern Women</a:t>
            </a:r>
            <a:endParaRPr lang="en-US" sz="9600" dirty="0"/>
          </a:p>
        </p:txBody>
      </p:sp>
      <p:sp>
        <p:nvSpPr>
          <p:cNvPr id="3" name="副标题 2">
            <a:extLst>
              <a:ext uri="{FF2B5EF4-FFF2-40B4-BE49-F238E27FC236}">
                <a16:creationId xmlns:a16="http://schemas.microsoft.com/office/drawing/2014/main" id="{21B7E5F2-2929-1915-82CD-396BAC5F7428}"/>
              </a:ext>
            </a:extLst>
          </p:cNvPr>
          <p:cNvSpPr>
            <a:spLocks noGrp="1"/>
          </p:cNvSpPr>
          <p:nvPr>
            <p:ph type="subTitle" idx="1"/>
          </p:nvPr>
        </p:nvSpPr>
        <p:spPr>
          <a:xfrm>
            <a:off x="-1591865" y="2462645"/>
            <a:ext cx="10358511" cy="3833445"/>
          </a:xfrm>
        </p:spPr>
        <p:txBody>
          <a:bodyPr>
            <a:normAutofit/>
          </a:bodyPr>
          <a:lstStyle/>
          <a:p>
            <a:pPr marL="0" marR="0" algn="ctr">
              <a:lnSpc>
                <a:spcPct val="150000"/>
              </a:lnSpc>
              <a:spcBef>
                <a:spcPts val="1200"/>
              </a:spcBef>
              <a:spcAft>
                <a:spcPts val="0"/>
              </a:spcAft>
            </a:pPr>
            <a:endParaRPr lang="en-US" sz="1800" dirty="0">
              <a:solidFill>
                <a:srgbClr val="000000"/>
              </a:solidFill>
              <a:effectLst/>
              <a:latin typeface="Times New Roman" panose="02020603050405020304" pitchFamily="18" charset="0"/>
              <a:ea typeface="宋体" panose="02010600030101010101" pitchFamily="2" charset="-122"/>
            </a:endParaRPr>
          </a:p>
          <a:p>
            <a:pPr algn="l">
              <a:lnSpc>
                <a:spcPct val="150000"/>
              </a:lnSpc>
              <a:spcBef>
                <a:spcPts val="1200"/>
              </a:spcBef>
            </a:pPr>
            <a:endParaRPr lang="en-US" sz="1200" dirty="0">
              <a:solidFill>
                <a:srgbClr val="000000"/>
              </a:solidFill>
              <a:latin typeface="Times New Roman" panose="02020603050405020304" pitchFamily="18" charset="0"/>
              <a:ea typeface="宋体" panose="02010600030101010101" pitchFamily="2" charset="-122"/>
            </a:endParaRPr>
          </a:p>
          <a:p>
            <a:pPr algn="l">
              <a:lnSpc>
                <a:spcPct val="150000"/>
              </a:lnSpc>
              <a:spcBef>
                <a:spcPts val="1200"/>
              </a:spcBef>
            </a:pPr>
            <a:endParaRPr lang="en-US" sz="1800" dirty="0">
              <a:solidFill>
                <a:srgbClr val="000000"/>
              </a:solidFill>
              <a:latin typeface="Times New Roman" panose="02020603050405020304" pitchFamily="18" charset="0"/>
              <a:ea typeface="宋体" panose="02010600030101010101" pitchFamily="2" charset="-122"/>
            </a:endParaRPr>
          </a:p>
          <a:p>
            <a:pPr algn="l">
              <a:lnSpc>
                <a:spcPct val="150000"/>
              </a:lnSpc>
              <a:spcBef>
                <a:spcPts val="1200"/>
              </a:spcBef>
            </a:pPr>
            <a:endParaRPr lang="en-US" sz="1800" dirty="0">
              <a:solidFill>
                <a:srgbClr val="000000"/>
              </a:solidFill>
              <a:latin typeface="Times New Roman" panose="02020603050405020304" pitchFamily="18" charset="0"/>
              <a:ea typeface="宋体" panose="02010600030101010101" pitchFamily="2" charset="-122"/>
            </a:endParaRPr>
          </a:p>
          <a:p>
            <a:pPr>
              <a:lnSpc>
                <a:spcPct val="150000"/>
              </a:lnSpc>
              <a:spcBef>
                <a:spcPts val="1200"/>
              </a:spcBef>
            </a:pPr>
            <a:r>
              <a:rPr lang="en-US" sz="2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a:t>
            </a:r>
            <a:r>
              <a:rPr lang="en-US" altLang="zh-CN" sz="2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tudent: </a:t>
            </a:r>
            <a:r>
              <a:rPr lang="en-US" sz="2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Zhao Dan (P-COM0255/20)</a:t>
            </a:r>
            <a:endParaRPr lang="en-US" sz="2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spcBef>
                <a:spcPts val="1200"/>
              </a:spcBef>
            </a:pPr>
            <a:r>
              <a:rPr lang="en-US" sz="2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Supervisor: Ts. Dr. </a:t>
            </a:r>
            <a:r>
              <a:rPr lang="en-US" sz="20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Pantea</a:t>
            </a:r>
            <a:r>
              <a:rPr lang="en-US" sz="2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20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Keikhosrokiani</a:t>
            </a:r>
            <a:endParaRPr lang="en-US" sz="2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spcBef>
                <a:spcPts val="1200"/>
              </a:spcBef>
            </a:pPr>
            <a:r>
              <a:rPr lang="en-US" sz="2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Mentor: Dr. Moussa </a:t>
            </a:r>
            <a:r>
              <a:rPr lang="en-US" sz="2000" dirty="0" err="1">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Pourya</a:t>
            </a:r>
            <a:r>
              <a:rPr lang="en-US" sz="2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Asl</a:t>
            </a:r>
            <a:endParaRPr lang="en-US" sz="4000"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A6176DE1-EF14-26AA-1D7E-B8C1E4E30E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899138" cy="1332692"/>
          </a:xfrm>
          <a:prstGeom prst="rect">
            <a:avLst/>
          </a:prstGeom>
        </p:spPr>
      </p:pic>
      <p:pic>
        <p:nvPicPr>
          <p:cNvPr id="9" name="图片 8">
            <a:extLst>
              <a:ext uri="{FF2B5EF4-FFF2-40B4-BE49-F238E27FC236}">
                <a16:creationId xmlns:a16="http://schemas.microsoft.com/office/drawing/2014/main" id="{62644B4C-56F0-7475-DF0E-8670C66366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8608" y="7352"/>
            <a:ext cx="1899139" cy="1325342"/>
          </a:xfrm>
          <a:prstGeom prst="rect">
            <a:avLst/>
          </a:prstGeom>
        </p:spPr>
      </p:pic>
      <p:pic>
        <p:nvPicPr>
          <p:cNvPr id="10" name="图片 9">
            <a:extLst>
              <a:ext uri="{FF2B5EF4-FFF2-40B4-BE49-F238E27FC236}">
                <a16:creationId xmlns:a16="http://schemas.microsoft.com/office/drawing/2014/main" id="{7EC5EF6F-EF6D-5E0C-F710-75DA818AD6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0076" y="-3041"/>
            <a:ext cx="1899139" cy="1332692"/>
          </a:xfrm>
          <a:prstGeom prst="rect">
            <a:avLst/>
          </a:prstGeom>
        </p:spPr>
      </p:pic>
      <p:pic>
        <p:nvPicPr>
          <p:cNvPr id="11" name="图片 10">
            <a:extLst>
              <a:ext uri="{FF2B5EF4-FFF2-40B4-BE49-F238E27FC236}">
                <a16:creationId xmlns:a16="http://schemas.microsoft.com/office/drawing/2014/main" id="{E9D1F73B-9E2B-11C4-205E-6F38958B7D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1544" y="17743"/>
            <a:ext cx="1899139" cy="1332692"/>
          </a:xfrm>
          <a:prstGeom prst="rect">
            <a:avLst/>
          </a:prstGeom>
        </p:spPr>
      </p:pic>
      <p:pic>
        <p:nvPicPr>
          <p:cNvPr id="12" name="图片 11">
            <a:extLst>
              <a:ext uri="{FF2B5EF4-FFF2-40B4-BE49-F238E27FC236}">
                <a16:creationId xmlns:a16="http://schemas.microsoft.com/office/drawing/2014/main" id="{48AC72B2-7952-FE81-DED4-21258DFF8F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1378" y="17743"/>
            <a:ext cx="1899139" cy="1332692"/>
          </a:xfrm>
          <a:prstGeom prst="rect">
            <a:avLst/>
          </a:prstGeom>
        </p:spPr>
      </p:pic>
      <p:pic>
        <p:nvPicPr>
          <p:cNvPr id="13" name="图片 12">
            <a:extLst>
              <a:ext uri="{FF2B5EF4-FFF2-40B4-BE49-F238E27FC236}">
                <a16:creationId xmlns:a16="http://schemas.microsoft.com/office/drawing/2014/main" id="{EB58497D-B2E3-EC1B-2A7D-6833191879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21200" y="17743"/>
            <a:ext cx="1899139" cy="1332692"/>
          </a:xfrm>
          <a:prstGeom prst="rect">
            <a:avLst/>
          </a:prstGeom>
        </p:spPr>
      </p:pic>
      <p:pic>
        <p:nvPicPr>
          <p:cNvPr id="16" name="图片 15">
            <a:extLst>
              <a:ext uri="{FF2B5EF4-FFF2-40B4-BE49-F238E27FC236}">
                <a16:creationId xmlns:a16="http://schemas.microsoft.com/office/drawing/2014/main" id="{9056EF63-63E5-8285-FB58-A4C8396D6A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2202" y="3574855"/>
            <a:ext cx="5334361" cy="3078091"/>
          </a:xfrm>
          <a:prstGeom prst="rect">
            <a:avLst/>
          </a:prstGeom>
        </p:spPr>
      </p:pic>
    </p:spTree>
    <p:extLst>
      <p:ext uri="{BB962C8B-B14F-4D97-AF65-F5344CB8AC3E}">
        <p14:creationId xmlns:p14="http://schemas.microsoft.com/office/powerpoint/2010/main" val="5112647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40AD23A-E733-D154-329D-7E2BCC516C8C}"/>
              </a:ext>
            </a:extLst>
          </p:cNvPr>
          <p:cNvSpPr>
            <a:spLocks noGrp="1"/>
          </p:cNvSpPr>
          <p:nvPr>
            <p:ph sz="half" idx="1"/>
          </p:nvPr>
        </p:nvSpPr>
        <p:spPr>
          <a:xfrm>
            <a:off x="317192" y="1332694"/>
            <a:ext cx="11633507" cy="5082174"/>
          </a:xfrm>
        </p:spPr>
        <p:txBody>
          <a:bodyPr/>
          <a:lstStyle/>
          <a:p>
            <a:pPr marL="0" indent="0">
              <a:buNone/>
            </a:pPr>
            <a:r>
              <a:rPr lang="en-US" b="1" dirty="0">
                <a:latin typeface="Times New Roman" panose="02020603050405020304" pitchFamily="18" charset="0"/>
                <a:cs typeface="Times New Roman" panose="02020603050405020304" pitchFamily="18" charset="0"/>
              </a:rPr>
              <a:t>Project Framework</a:t>
            </a:r>
          </a:p>
          <a:p>
            <a:pPr marL="0" indent="0">
              <a:buNone/>
            </a:pPr>
            <a:endParaRPr lang="en-US" sz="2800" b="1"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69B0B89E-97B2-34FC-0D6D-EB202A64A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899138" cy="1332692"/>
          </a:xfrm>
          <a:prstGeom prst="rect">
            <a:avLst/>
          </a:prstGeom>
        </p:spPr>
      </p:pic>
      <p:pic>
        <p:nvPicPr>
          <p:cNvPr id="6" name="图片 5">
            <a:extLst>
              <a:ext uri="{FF2B5EF4-FFF2-40B4-BE49-F238E27FC236}">
                <a16:creationId xmlns:a16="http://schemas.microsoft.com/office/drawing/2014/main" id="{96F5B855-53A6-F77A-6100-B77E26A0F5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9336" y="1"/>
            <a:ext cx="1899138" cy="1332692"/>
          </a:xfrm>
          <a:prstGeom prst="rect">
            <a:avLst/>
          </a:prstGeom>
        </p:spPr>
      </p:pic>
      <p:pic>
        <p:nvPicPr>
          <p:cNvPr id="7" name="图片 6">
            <a:extLst>
              <a:ext uri="{FF2B5EF4-FFF2-40B4-BE49-F238E27FC236}">
                <a16:creationId xmlns:a16="http://schemas.microsoft.com/office/drawing/2014/main" id="{40140CA2-28C6-D44B-A7E8-3C2E66EA15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8671" y="1"/>
            <a:ext cx="1899138" cy="1332692"/>
          </a:xfrm>
          <a:prstGeom prst="rect">
            <a:avLst/>
          </a:prstGeom>
        </p:spPr>
      </p:pic>
      <p:pic>
        <p:nvPicPr>
          <p:cNvPr id="8" name="图片 7">
            <a:extLst>
              <a:ext uri="{FF2B5EF4-FFF2-40B4-BE49-F238E27FC236}">
                <a16:creationId xmlns:a16="http://schemas.microsoft.com/office/drawing/2014/main" id="{4863F6A5-59A7-1DE3-06F0-13D73A24B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5041" y="-7069"/>
            <a:ext cx="1899138" cy="1332692"/>
          </a:xfrm>
          <a:prstGeom prst="rect">
            <a:avLst/>
          </a:prstGeom>
        </p:spPr>
      </p:pic>
      <p:pic>
        <p:nvPicPr>
          <p:cNvPr id="9" name="图片 8">
            <a:extLst>
              <a:ext uri="{FF2B5EF4-FFF2-40B4-BE49-F238E27FC236}">
                <a16:creationId xmlns:a16="http://schemas.microsoft.com/office/drawing/2014/main" id="{6F303788-CEAF-8680-BCFB-FC105B859D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1411" y="-7069"/>
            <a:ext cx="1899138" cy="1332692"/>
          </a:xfrm>
          <a:prstGeom prst="rect">
            <a:avLst/>
          </a:prstGeom>
        </p:spPr>
      </p:pic>
      <p:pic>
        <p:nvPicPr>
          <p:cNvPr id="10" name="图片 9">
            <a:extLst>
              <a:ext uri="{FF2B5EF4-FFF2-40B4-BE49-F238E27FC236}">
                <a16:creationId xmlns:a16="http://schemas.microsoft.com/office/drawing/2014/main" id="{91666A63-A94C-C9DC-7D42-912D864B9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0943" y="-7069"/>
            <a:ext cx="1899138" cy="1332692"/>
          </a:xfrm>
          <a:prstGeom prst="rect">
            <a:avLst/>
          </a:prstGeom>
        </p:spPr>
      </p:pic>
      <p:pic>
        <p:nvPicPr>
          <p:cNvPr id="11" name="图片 10">
            <a:extLst>
              <a:ext uri="{FF2B5EF4-FFF2-40B4-BE49-F238E27FC236}">
                <a16:creationId xmlns:a16="http://schemas.microsoft.com/office/drawing/2014/main" id="{9C2060A7-11F1-0CB6-498D-EF00D77A4D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95039" y="1391022"/>
            <a:ext cx="7577988" cy="5466977"/>
          </a:xfrm>
          <a:prstGeom prst="rect">
            <a:avLst/>
          </a:prstGeom>
          <a:noFill/>
          <a:ln>
            <a:noFill/>
          </a:ln>
        </p:spPr>
      </p:pic>
    </p:spTree>
    <p:extLst>
      <p:ext uri="{BB962C8B-B14F-4D97-AF65-F5344CB8AC3E}">
        <p14:creationId xmlns:p14="http://schemas.microsoft.com/office/powerpoint/2010/main" val="2504998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40AD23A-E733-D154-329D-7E2BCC516C8C}"/>
              </a:ext>
            </a:extLst>
          </p:cNvPr>
          <p:cNvSpPr>
            <a:spLocks noGrp="1"/>
          </p:cNvSpPr>
          <p:nvPr>
            <p:ph sz="half" idx="1"/>
          </p:nvPr>
        </p:nvSpPr>
        <p:spPr>
          <a:xfrm>
            <a:off x="317192" y="1332694"/>
            <a:ext cx="11633507" cy="5082174"/>
          </a:xfrm>
        </p:spPr>
        <p:txBody>
          <a:bodyPr/>
          <a:lstStyle/>
          <a:p>
            <a:pPr marL="0" indent="0">
              <a:buNone/>
            </a:pPr>
            <a:r>
              <a:rPr lang="en-US" b="1" dirty="0">
                <a:latin typeface="Times New Roman" panose="02020603050405020304" pitchFamily="18" charset="0"/>
                <a:cs typeface="Times New Roman" panose="02020603050405020304" pitchFamily="18" charset="0"/>
              </a:rPr>
              <a:t>Data Understanding</a:t>
            </a:r>
          </a:p>
          <a:p>
            <a:pPr marL="0" indent="0">
              <a:buNone/>
            </a:pPr>
            <a:endParaRPr lang="en-US" sz="2800" b="1"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69B0B89E-97B2-34FC-0D6D-EB202A64A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899138" cy="1332692"/>
          </a:xfrm>
          <a:prstGeom prst="rect">
            <a:avLst/>
          </a:prstGeom>
        </p:spPr>
      </p:pic>
      <p:pic>
        <p:nvPicPr>
          <p:cNvPr id="6" name="图片 5">
            <a:extLst>
              <a:ext uri="{FF2B5EF4-FFF2-40B4-BE49-F238E27FC236}">
                <a16:creationId xmlns:a16="http://schemas.microsoft.com/office/drawing/2014/main" id="{96F5B855-53A6-F77A-6100-B77E26A0F5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9336" y="1"/>
            <a:ext cx="1899138" cy="1332692"/>
          </a:xfrm>
          <a:prstGeom prst="rect">
            <a:avLst/>
          </a:prstGeom>
        </p:spPr>
      </p:pic>
      <p:pic>
        <p:nvPicPr>
          <p:cNvPr id="7" name="图片 6">
            <a:extLst>
              <a:ext uri="{FF2B5EF4-FFF2-40B4-BE49-F238E27FC236}">
                <a16:creationId xmlns:a16="http://schemas.microsoft.com/office/drawing/2014/main" id="{40140CA2-28C6-D44B-A7E8-3C2E66EA15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8671" y="1"/>
            <a:ext cx="1899138" cy="1332692"/>
          </a:xfrm>
          <a:prstGeom prst="rect">
            <a:avLst/>
          </a:prstGeom>
        </p:spPr>
      </p:pic>
      <p:pic>
        <p:nvPicPr>
          <p:cNvPr id="8" name="图片 7">
            <a:extLst>
              <a:ext uri="{FF2B5EF4-FFF2-40B4-BE49-F238E27FC236}">
                <a16:creationId xmlns:a16="http://schemas.microsoft.com/office/drawing/2014/main" id="{4863F6A5-59A7-1DE3-06F0-13D73A24B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5041" y="-7069"/>
            <a:ext cx="1899138" cy="1332692"/>
          </a:xfrm>
          <a:prstGeom prst="rect">
            <a:avLst/>
          </a:prstGeom>
        </p:spPr>
      </p:pic>
      <p:pic>
        <p:nvPicPr>
          <p:cNvPr id="9" name="图片 8">
            <a:extLst>
              <a:ext uri="{FF2B5EF4-FFF2-40B4-BE49-F238E27FC236}">
                <a16:creationId xmlns:a16="http://schemas.microsoft.com/office/drawing/2014/main" id="{6F303788-CEAF-8680-BCFB-FC105B859D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1411" y="-7069"/>
            <a:ext cx="1899138" cy="1332692"/>
          </a:xfrm>
          <a:prstGeom prst="rect">
            <a:avLst/>
          </a:prstGeom>
        </p:spPr>
      </p:pic>
      <p:pic>
        <p:nvPicPr>
          <p:cNvPr id="10" name="图片 9">
            <a:extLst>
              <a:ext uri="{FF2B5EF4-FFF2-40B4-BE49-F238E27FC236}">
                <a16:creationId xmlns:a16="http://schemas.microsoft.com/office/drawing/2014/main" id="{91666A63-A94C-C9DC-7D42-912D864B9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0943" y="-7069"/>
            <a:ext cx="1899138" cy="1332692"/>
          </a:xfrm>
          <a:prstGeom prst="rect">
            <a:avLst/>
          </a:prstGeom>
        </p:spPr>
      </p:pic>
      <p:graphicFrame>
        <p:nvGraphicFramePr>
          <p:cNvPr id="11" name="表格 10">
            <a:extLst>
              <a:ext uri="{FF2B5EF4-FFF2-40B4-BE49-F238E27FC236}">
                <a16:creationId xmlns:a16="http://schemas.microsoft.com/office/drawing/2014/main" id="{5D3356FF-380C-ED5D-D281-0A66D481FA72}"/>
              </a:ext>
            </a:extLst>
          </p:cNvPr>
          <p:cNvGraphicFramePr>
            <a:graphicFrameLocks noGrp="1"/>
          </p:cNvGraphicFramePr>
          <p:nvPr>
            <p:extLst>
              <p:ext uri="{D42A27DB-BD31-4B8C-83A1-F6EECF244321}">
                <p14:modId xmlns:p14="http://schemas.microsoft.com/office/powerpoint/2010/main" val="1163022622"/>
              </p:ext>
            </p:extLst>
          </p:nvPr>
        </p:nvGraphicFramePr>
        <p:xfrm>
          <a:off x="2108200" y="1841498"/>
          <a:ext cx="8204201" cy="4451524"/>
        </p:xfrm>
        <a:graphic>
          <a:graphicData uri="http://schemas.openxmlformats.org/drawingml/2006/table">
            <a:tbl>
              <a:tblPr firstRow="1" firstCol="1" bandRow="1">
                <a:tableStyleId>{5C22544A-7EE6-4342-B048-85BDC9FD1C3A}</a:tableStyleId>
              </a:tblPr>
              <a:tblGrid>
                <a:gridCol w="649313">
                  <a:extLst>
                    <a:ext uri="{9D8B030D-6E8A-4147-A177-3AD203B41FA5}">
                      <a16:colId xmlns:a16="http://schemas.microsoft.com/office/drawing/2014/main" val="2351952467"/>
                    </a:ext>
                  </a:extLst>
                </a:gridCol>
                <a:gridCol w="2441418">
                  <a:extLst>
                    <a:ext uri="{9D8B030D-6E8A-4147-A177-3AD203B41FA5}">
                      <a16:colId xmlns:a16="http://schemas.microsoft.com/office/drawing/2014/main" val="2419521529"/>
                    </a:ext>
                  </a:extLst>
                </a:gridCol>
                <a:gridCol w="3237214">
                  <a:extLst>
                    <a:ext uri="{9D8B030D-6E8A-4147-A177-3AD203B41FA5}">
                      <a16:colId xmlns:a16="http://schemas.microsoft.com/office/drawing/2014/main" val="2107894839"/>
                    </a:ext>
                  </a:extLst>
                </a:gridCol>
                <a:gridCol w="1876256">
                  <a:extLst>
                    <a:ext uri="{9D8B030D-6E8A-4147-A177-3AD203B41FA5}">
                      <a16:colId xmlns:a16="http://schemas.microsoft.com/office/drawing/2014/main" val="3244798121"/>
                    </a:ext>
                  </a:extLst>
                </a:gridCol>
              </a:tblGrid>
              <a:tr h="168152">
                <a:tc>
                  <a:txBody>
                    <a:bodyPr/>
                    <a:lstStyle/>
                    <a:p>
                      <a:pPr marL="0" marR="0" algn="ctr">
                        <a:lnSpc>
                          <a:spcPct val="150000"/>
                        </a:lnSpc>
                        <a:spcBef>
                          <a:spcPts val="600"/>
                        </a:spcBef>
                        <a:spcAft>
                          <a:spcPts val="0"/>
                        </a:spcAft>
                      </a:pPr>
                      <a:r>
                        <a:rPr lang="en-US" sz="1600" dirty="0">
                          <a:effectLst/>
                        </a:rPr>
                        <a:t>No.</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31367" marR="31367" marT="0" marB="0"/>
                </a:tc>
                <a:tc>
                  <a:txBody>
                    <a:bodyPr/>
                    <a:lstStyle/>
                    <a:p>
                      <a:pPr marL="0" marR="0" algn="ctr">
                        <a:lnSpc>
                          <a:spcPct val="150000"/>
                        </a:lnSpc>
                        <a:spcBef>
                          <a:spcPts val="600"/>
                        </a:spcBef>
                        <a:spcAft>
                          <a:spcPts val="0"/>
                        </a:spcAft>
                      </a:pPr>
                      <a:r>
                        <a:rPr lang="en-US" sz="1600" dirty="0">
                          <a:effectLst/>
                        </a:rPr>
                        <a:t>Name</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31367" marR="31367" marT="0" marB="0"/>
                </a:tc>
                <a:tc>
                  <a:txBody>
                    <a:bodyPr/>
                    <a:lstStyle/>
                    <a:p>
                      <a:pPr marL="0" marR="0" algn="ctr">
                        <a:lnSpc>
                          <a:spcPct val="150000"/>
                        </a:lnSpc>
                        <a:spcBef>
                          <a:spcPts val="600"/>
                        </a:spcBef>
                        <a:spcAft>
                          <a:spcPts val="0"/>
                        </a:spcAft>
                      </a:pPr>
                      <a:r>
                        <a:rPr lang="en-US" sz="1600" dirty="0">
                          <a:effectLst/>
                        </a:rPr>
                        <a:t>Description</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31367" marR="31367" marT="0" marB="0"/>
                </a:tc>
                <a:tc>
                  <a:txBody>
                    <a:bodyPr/>
                    <a:lstStyle/>
                    <a:p>
                      <a:pPr marL="0" marR="0" algn="ctr">
                        <a:lnSpc>
                          <a:spcPct val="150000"/>
                        </a:lnSpc>
                        <a:spcBef>
                          <a:spcPts val="600"/>
                        </a:spcBef>
                        <a:spcAft>
                          <a:spcPts val="0"/>
                        </a:spcAft>
                      </a:pPr>
                      <a:r>
                        <a:rPr lang="en-US" sz="1600" dirty="0">
                          <a:effectLst/>
                        </a:rPr>
                        <a:t>Writer</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31367" marR="31367" marT="0" marB="0"/>
                </a:tc>
                <a:extLst>
                  <a:ext uri="{0D108BD9-81ED-4DB2-BD59-A6C34878D82A}">
                    <a16:rowId xmlns:a16="http://schemas.microsoft.com/office/drawing/2014/main" val="1581065010"/>
                  </a:ext>
                </a:extLst>
              </a:tr>
              <a:tr h="550282">
                <a:tc>
                  <a:txBody>
                    <a:bodyPr/>
                    <a:lstStyle/>
                    <a:p>
                      <a:pPr marL="0" marR="0" algn="ctr">
                        <a:lnSpc>
                          <a:spcPct val="150000"/>
                        </a:lnSpc>
                        <a:spcBef>
                          <a:spcPts val="600"/>
                        </a:spcBef>
                        <a:spcAft>
                          <a:spcPts val="0"/>
                        </a:spcAft>
                      </a:pPr>
                      <a:r>
                        <a:rPr lang="en-US" sz="1400" dirty="0">
                          <a:effectLst/>
                        </a:rPr>
                        <a:t>1</a:t>
                      </a:r>
                      <a:endParaRPr lang="en-US" sz="1400" dirty="0">
                        <a:effectLst/>
                        <a:latin typeface="Times New Roman" panose="02020603050405020304" pitchFamily="18" charset="0"/>
                        <a:ea typeface="宋体" panose="02010600030101010101" pitchFamily="2" charset="-122"/>
                        <a:cs typeface="Arial" panose="020B0604020202020204" pitchFamily="34" charset="0"/>
                      </a:endParaRPr>
                    </a:p>
                  </a:txBody>
                  <a:tcPr marL="31367" marR="31367" marT="0" marB="0"/>
                </a:tc>
                <a:tc>
                  <a:txBody>
                    <a:bodyPr/>
                    <a:lstStyle/>
                    <a:p>
                      <a:pPr marL="0" marR="0" algn="ctr">
                        <a:lnSpc>
                          <a:spcPct val="150000"/>
                        </a:lnSpc>
                        <a:spcBef>
                          <a:spcPts val="600"/>
                        </a:spcBef>
                        <a:spcAft>
                          <a:spcPts val="0"/>
                        </a:spcAft>
                      </a:pPr>
                      <a:r>
                        <a:rPr lang="en-US" sz="1400" dirty="0">
                          <a:effectLst/>
                        </a:rPr>
                        <a:t>The Baghdad Clock</a:t>
                      </a:r>
                      <a:endParaRPr lang="en-US" sz="1400" dirty="0">
                        <a:effectLst/>
                        <a:latin typeface="Times New Roman" panose="02020603050405020304" pitchFamily="18" charset="0"/>
                        <a:ea typeface="宋体" panose="02010600030101010101" pitchFamily="2" charset="-122"/>
                        <a:cs typeface="Arial" panose="020B0604020202020204" pitchFamily="34" charset="0"/>
                      </a:endParaRPr>
                    </a:p>
                  </a:txBody>
                  <a:tcPr marL="31367" marR="31367" marT="0" marB="0"/>
                </a:tc>
                <a:tc>
                  <a:txBody>
                    <a:bodyPr/>
                    <a:lstStyle/>
                    <a:p>
                      <a:pPr marL="0" marR="0" algn="ctr">
                        <a:lnSpc>
                          <a:spcPct val="150000"/>
                        </a:lnSpc>
                        <a:spcBef>
                          <a:spcPts val="600"/>
                        </a:spcBef>
                        <a:spcAft>
                          <a:spcPts val="0"/>
                        </a:spcAft>
                      </a:pPr>
                      <a:r>
                        <a:rPr lang="en-US" sz="1400" dirty="0">
                          <a:effectLst/>
                        </a:rPr>
                        <a:t>A tale of two friends growing up during the first and second Iraqi war</a:t>
                      </a:r>
                      <a:endParaRPr lang="en-US" sz="1400" dirty="0">
                        <a:effectLst/>
                        <a:latin typeface="Times New Roman" panose="02020603050405020304" pitchFamily="18" charset="0"/>
                        <a:ea typeface="宋体" panose="02010600030101010101" pitchFamily="2" charset="-122"/>
                        <a:cs typeface="Arial" panose="020B0604020202020204" pitchFamily="34" charset="0"/>
                      </a:endParaRPr>
                    </a:p>
                  </a:txBody>
                  <a:tcPr marL="31367" marR="31367" marT="0" marB="0"/>
                </a:tc>
                <a:tc>
                  <a:txBody>
                    <a:bodyPr/>
                    <a:lstStyle/>
                    <a:p>
                      <a:pPr marL="0" marR="0" algn="ctr">
                        <a:lnSpc>
                          <a:spcPct val="150000"/>
                        </a:lnSpc>
                        <a:spcBef>
                          <a:spcPts val="600"/>
                        </a:spcBef>
                        <a:spcAft>
                          <a:spcPts val="0"/>
                        </a:spcAft>
                      </a:pPr>
                      <a:r>
                        <a:rPr lang="en-US" sz="1400">
                          <a:effectLst/>
                        </a:rPr>
                        <a:t>al Rawi, Shahad</a:t>
                      </a:r>
                      <a:endParaRPr lang="en-US" sz="1400">
                        <a:effectLst/>
                        <a:latin typeface="Times New Roman" panose="02020603050405020304" pitchFamily="18" charset="0"/>
                        <a:ea typeface="宋体" panose="02010600030101010101" pitchFamily="2" charset="-122"/>
                        <a:cs typeface="Arial" panose="020B0604020202020204" pitchFamily="34" charset="0"/>
                      </a:endParaRPr>
                    </a:p>
                  </a:txBody>
                  <a:tcPr marL="31367" marR="31367" marT="0" marB="0"/>
                </a:tc>
                <a:extLst>
                  <a:ext uri="{0D108BD9-81ED-4DB2-BD59-A6C34878D82A}">
                    <a16:rowId xmlns:a16="http://schemas.microsoft.com/office/drawing/2014/main" val="3748233449"/>
                  </a:ext>
                </a:extLst>
              </a:tr>
              <a:tr h="741344">
                <a:tc>
                  <a:txBody>
                    <a:bodyPr/>
                    <a:lstStyle/>
                    <a:p>
                      <a:pPr marL="0" marR="0" algn="ctr">
                        <a:lnSpc>
                          <a:spcPct val="150000"/>
                        </a:lnSpc>
                        <a:spcBef>
                          <a:spcPts val="600"/>
                        </a:spcBef>
                        <a:spcAft>
                          <a:spcPts val="0"/>
                        </a:spcAft>
                      </a:pPr>
                      <a:r>
                        <a:rPr lang="en-US" sz="1400">
                          <a:effectLst/>
                        </a:rPr>
                        <a:t>2</a:t>
                      </a:r>
                      <a:endParaRPr lang="en-US" sz="1400">
                        <a:effectLst/>
                        <a:latin typeface="Times New Roman" panose="02020603050405020304" pitchFamily="18" charset="0"/>
                        <a:ea typeface="宋体" panose="02010600030101010101" pitchFamily="2" charset="-122"/>
                        <a:cs typeface="Arial" panose="020B0604020202020204" pitchFamily="34" charset="0"/>
                      </a:endParaRPr>
                    </a:p>
                  </a:txBody>
                  <a:tcPr marL="31367" marR="31367" marT="0" marB="0"/>
                </a:tc>
                <a:tc>
                  <a:txBody>
                    <a:bodyPr/>
                    <a:lstStyle/>
                    <a:p>
                      <a:pPr marL="0" marR="0" algn="ctr">
                        <a:lnSpc>
                          <a:spcPct val="150000"/>
                        </a:lnSpc>
                        <a:spcBef>
                          <a:spcPts val="600"/>
                        </a:spcBef>
                        <a:spcAft>
                          <a:spcPts val="0"/>
                        </a:spcAft>
                      </a:pPr>
                      <a:r>
                        <a:rPr lang="en-US" sz="1400">
                          <a:effectLst/>
                        </a:rPr>
                        <a:t>Baghdad Diaries 1991-2002_ A Woman's Chronicle of War and Exile</a:t>
                      </a:r>
                      <a:endParaRPr lang="en-US" sz="1400">
                        <a:effectLst/>
                        <a:latin typeface="Times New Roman" panose="02020603050405020304" pitchFamily="18" charset="0"/>
                        <a:ea typeface="宋体" panose="02010600030101010101" pitchFamily="2" charset="-122"/>
                        <a:cs typeface="Arial" panose="020B0604020202020204" pitchFamily="34" charset="0"/>
                      </a:endParaRPr>
                    </a:p>
                  </a:txBody>
                  <a:tcPr marL="31367" marR="31367" marT="0" marB="0"/>
                </a:tc>
                <a:tc>
                  <a:txBody>
                    <a:bodyPr/>
                    <a:lstStyle/>
                    <a:p>
                      <a:pPr marL="0" marR="0" algn="ctr">
                        <a:lnSpc>
                          <a:spcPct val="150000"/>
                        </a:lnSpc>
                        <a:spcBef>
                          <a:spcPts val="600"/>
                        </a:spcBef>
                        <a:spcAft>
                          <a:spcPts val="0"/>
                        </a:spcAft>
                      </a:pPr>
                      <a:r>
                        <a:rPr lang="en-US" sz="1400" dirty="0">
                          <a:effectLst/>
                        </a:rPr>
                        <a:t>Author’s diary started from 1991 during the first Gulf war</a:t>
                      </a:r>
                      <a:endParaRPr lang="en-US" sz="1400" dirty="0">
                        <a:effectLst/>
                        <a:latin typeface="Times New Roman" panose="02020603050405020304" pitchFamily="18" charset="0"/>
                        <a:ea typeface="宋体" panose="02010600030101010101" pitchFamily="2" charset="-122"/>
                        <a:cs typeface="Arial" panose="020B0604020202020204" pitchFamily="34" charset="0"/>
                      </a:endParaRPr>
                    </a:p>
                  </a:txBody>
                  <a:tcPr marL="31367" marR="31367" marT="0" marB="0"/>
                </a:tc>
                <a:tc>
                  <a:txBody>
                    <a:bodyPr/>
                    <a:lstStyle/>
                    <a:p>
                      <a:pPr marL="0" marR="0" algn="ctr">
                        <a:lnSpc>
                          <a:spcPct val="150000"/>
                        </a:lnSpc>
                        <a:spcBef>
                          <a:spcPts val="600"/>
                        </a:spcBef>
                        <a:spcAft>
                          <a:spcPts val="0"/>
                        </a:spcAft>
                      </a:pPr>
                      <a:r>
                        <a:rPr lang="en-US" sz="1400">
                          <a:effectLst/>
                        </a:rPr>
                        <a:t>al Rawi, Shahad,</a:t>
                      </a:r>
                    </a:p>
                    <a:p>
                      <a:pPr marL="0" marR="0" algn="ctr">
                        <a:lnSpc>
                          <a:spcPct val="150000"/>
                        </a:lnSpc>
                        <a:spcBef>
                          <a:spcPts val="600"/>
                        </a:spcBef>
                        <a:spcAft>
                          <a:spcPts val="0"/>
                        </a:spcAft>
                      </a:pPr>
                      <a:r>
                        <a:rPr lang="en-US" sz="1400">
                          <a:effectLst/>
                        </a:rPr>
                        <a:t>Nuha</a:t>
                      </a:r>
                      <a:endParaRPr lang="en-US" sz="1400">
                        <a:effectLst/>
                        <a:latin typeface="Times New Roman" panose="02020603050405020304" pitchFamily="18" charset="0"/>
                        <a:ea typeface="宋体" panose="02010600030101010101" pitchFamily="2" charset="-122"/>
                        <a:cs typeface="Arial" panose="020B0604020202020204" pitchFamily="34" charset="0"/>
                      </a:endParaRPr>
                    </a:p>
                  </a:txBody>
                  <a:tcPr marL="31367" marR="31367" marT="0" marB="0"/>
                </a:tc>
                <a:extLst>
                  <a:ext uri="{0D108BD9-81ED-4DB2-BD59-A6C34878D82A}">
                    <a16:rowId xmlns:a16="http://schemas.microsoft.com/office/drawing/2014/main" val="3597616798"/>
                  </a:ext>
                </a:extLst>
              </a:tr>
              <a:tr h="741344">
                <a:tc>
                  <a:txBody>
                    <a:bodyPr/>
                    <a:lstStyle/>
                    <a:p>
                      <a:pPr marL="0" marR="0" algn="ctr">
                        <a:lnSpc>
                          <a:spcPct val="150000"/>
                        </a:lnSpc>
                        <a:spcBef>
                          <a:spcPts val="600"/>
                        </a:spcBef>
                        <a:spcAft>
                          <a:spcPts val="0"/>
                        </a:spcAft>
                      </a:pPr>
                      <a:r>
                        <a:rPr lang="en-US" sz="1400">
                          <a:effectLst/>
                        </a:rPr>
                        <a:t>3</a:t>
                      </a:r>
                      <a:endParaRPr lang="en-US" sz="1400">
                        <a:effectLst/>
                        <a:latin typeface="Times New Roman" panose="02020603050405020304" pitchFamily="18" charset="0"/>
                        <a:ea typeface="宋体" panose="02010600030101010101" pitchFamily="2" charset="-122"/>
                        <a:cs typeface="Arial" panose="020B0604020202020204" pitchFamily="34" charset="0"/>
                      </a:endParaRPr>
                    </a:p>
                  </a:txBody>
                  <a:tcPr marL="31367" marR="31367" marT="0" marB="0"/>
                </a:tc>
                <a:tc>
                  <a:txBody>
                    <a:bodyPr/>
                    <a:lstStyle/>
                    <a:p>
                      <a:pPr marL="0" marR="0" algn="ctr">
                        <a:lnSpc>
                          <a:spcPct val="150000"/>
                        </a:lnSpc>
                        <a:spcBef>
                          <a:spcPts val="600"/>
                        </a:spcBef>
                        <a:spcAft>
                          <a:spcPts val="0"/>
                        </a:spcAft>
                      </a:pPr>
                      <a:r>
                        <a:rPr lang="en-US" sz="1400">
                          <a:effectLst/>
                        </a:rPr>
                        <a:t>The Beekeeper of Aleppo_ A Moving Testament to the Human Spirit</a:t>
                      </a:r>
                      <a:endParaRPr lang="en-US" sz="1400">
                        <a:effectLst/>
                        <a:latin typeface="Times New Roman" panose="02020603050405020304" pitchFamily="18" charset="0"/>
                        <a:ea typeface="宋体" panose="02010600030101010101" pitchFamily="2" charset="-122"/>
                        <a:cs typeface="Arial" panose="020B0604020202020204" pitchFamily="34" charset="0"/>
                      </a:endParaRPr>
                    </a:p>
                  </a:txBody>
                  <a:tcPr marL="31367" marR="31367" marT="0" marB="0"/>
                </a:tc>
                <a:tc>
                  <a:txBody>
                    <a:bodyPr/>
                    <a:lstStyle/>
                    <a:p>
                      <a:pPr marL="0" marR="0" algn="ctr">
                        <a:lnSpc>
                          <a:spcPct val="150000"/>
                        </a:lnSpc>
                        <a:spcBef>
                          <a:spcPts val="600"/>
                        </a:spcBef>
                        <a:spcAft>
                          <a:spcPts val="0"/>
                        </a:spcAft>
                      </a:pPr>
                      <a:r>
                        <a:rPr lang="en-US" sz="1400">
                          <a:effectLst/>
                        </a:rPr>
                        <a:t>A beekeeper who was forced to flee away from Syria</a:t>
                      </a:r>
                      <a:endParaRPr lang="en-US" sz="1400">
                        <a:effectLst/>
                        <a:latin typeface="Times New Roman" panose="02020603050405020304" pitchFamily="18" charset="0"/>
                        <a:ea typeface="宋体" panose="02010600030101010101" pitchFamily="2" charset="-122"/>
                        <a:cs typeface="Arial" panose="020B0604020202020204" pitchFamily="34" charset="0"/>
                      </a:endParaRPr>
                    </a:p>
                  </a:txBody>
                  <a:tcPr marL="31367" marR="31367" marT="0" marB="0"/>
                </a:tc>
                <a:tc>
                  <a:txBody>
                    <a:bodyPr/>
                    <a:lstStyle/>
                    <a:p>
                      <a:pPr marL="0" marR="0" algn="ctr">
                        <a:lnSpc>
                          <a:spcPct val="150000"/>
                        </a:lnSpc>
                        <a:spcBef>
                          <a:spcPts val="600"/>
                        </a:spcBef>
                        <a:spcAft>
                          <a:spcPts val="0"/>
                        </a:spcAft>
                      </a:pPr>
                      <a:r>
                        <a:rPr lang="en-US" sz="1400" dirty="0" err="1">
                          <a:effectLst/>
                        </a:rPr>
                        <a:t>Lefteri</a:t>
                      </a:r>
                      <a:r>
                        <a:rPr lang="en-US" sz="1400" dirty="0">
                          <a:effectLst/>
                        </a:rPr>
                        <a:t>, Christy</a:t>
                      </a:r>
                      <a:endParaRPr lang="en-US" sz="1400" dirty="0">
                        <a:effectLst/>
                        <a:latin typeface="Times New Roman" panose="02020603050405020304" pitchFamily="18" charset="0"/>
                        <a:ea typeface="宋体" panose="02010600030101010101" pitchFamily="2" charset="-122"/>
                        <a:cs typeface="Arial" panose="020B0604020202020204" pitchFamily="34" charset="0"/>
                      </a:endParaRPr>
                    </a:p>
                  </a:txBody>
                  <a:tcPr marL="31367" marR="31367" marT="0" marB="0"/>
                </a:tc>
                <a:extLst>
                  <a:ext uri="{0D108BD9-81ED-4DB2-BD59-A6C34878D82A}">
                    <a16:rowId xmlns:a16="http://schemas.microsoft.com/office/drawing/2014/main" val="2602474456"/>
                  </a:ext>
                </a:extLst>
              </a:tr>
              <a:tr h="741344">
                <a:tc>
                  <a:txBody>
                    <a:bodyPr/>
                    <a:lstStyle/>
                    <a:p>
                      <a:pPr marL="0" marR="0" algn="ctr">
                        <a:lnSpc>
                          <a:spcPct val="150000"/>
                        </a:lnSpc>
                        <a:spcBef>
                          <a:spcPts val="600"/>
                        </a:spcBef>
                        <a:spcAft>
                          <a:spcPts val="0"/>
                        </a:spcAft>
                      </a:pPr>
                      <a:r>
                        <a:rPr lang="en-US" sz="1400">
                          <a:effectLst/>
                        </a:rPr>
                        <a:t>4</a:t>
                      </a:r>
                      <a:endParaRPr lang="en-US" sz="1400">
                        <a:effectLst/>
                        <a:latin typeface="Times New Roman" panose="02020603050405020304" pitchFamily="18" charset="0"/>
                        <a:ea typeface="宋体" panose="02010600030101010101" pitchFamily="2" charset="-122"/>
                        <a:cs typeface="Arial" panose="020B0604020202020204" pitchFamily="34" charset="0"/>
                      </a:endParaRPr>
                    </a:p>
                  </a:txBody>
                  <a:tcPr marL="31367" marR="31367" marT="0" marB="0"/>
                </a:tc>
                <a:tc>
                  <a:txBody>
                    <a:bodyPr/>
                    <a:lstStyle/>
                    <a:p>
                      <a:pPr marL="0" marR="0" algn="ctr">
                        <a:lnSpc>
                          <a:spcPct val="150000"/>
                        </a:lnSpc>
                        <a:spcBef>
                          <a:spcPts val="600"/>
                        </a:spcBef>
                        <a:spcAft>
                          <a:spcPts val="0"/>
                        </a:spcAft>
                      </a:pPr>
                      <a:r>
                        <a:rPr lang="en-US" sz="1400">
                          <a:effectLst/>
                        </a:rPr>
                        <a:t>The Girl from Aleppo_ Nujeen's Escape from War to Freedom</a:t>
                      </a:r>
                      <a:endParaRPr lang="en-US" sz="1400">
                        <a:effectLst/>
                        <a:latin typeface="Times New Roman" panose="02020603050405020304" pitchFamily="18" charset="0"/>
                        <a:ea typeface="宋体" panose="02010600030101010101" pitchFamily="2" charset="-122"/>
                        <a:cs typeface="Arial" panose="020B0604020202020204" pitchFamily="34" charset="0"/>
                      </a:endParaRPr>
                    </a:p>
                  </a:txBody>
                  <a:tcPr marL="31367" marR="31367" marT="0" marB="0"/>
                </a:tc>
                <a:tc>
                  <a:txBody>
                    <a:bodyPr/>
                    <a:lstStyle/>
                    <a:p>
                      <a:pPr marL="0" marR="0" algn="ctr">
                        <a:lnSpc>
                          <a:spcPct val="150000"/>
                        </a:lnSpc>
                        <a:spcBef>
                          <a:spcPts val="600"/>
                        </a:spcBef>
                        <a:spcAft>
                          <a:spcPts val="0"/>
                        </a:spcAft>
                      </a:pPr>
                      <a:r>
                        <a:rPr lang="en-US" sz="1400">
                          <a:effectLst/>
                        </a:rPr>
                        <a:t>A disabled girl escape from Syria to Germany</a:t>
                      </a:r>
                      <a:endParaRPr lang="en-US" sz="1400">
                        <a:effectLst/>
                        <a:latin typeface="Times New Roman" panose="02020603050405020304" pitchFamily="18" charset="0"/>
                        <a:ea typeface="宋体" panose="02010600030101010101" pitchFamily="2" charset="-122"/>
                        <a:cs typeface="Arial" panose="020B0604020202020204" pitchFamily="34" charset="0"/>
                      </a:endParaRPr>
                    </a:p>
                  </a:txBody>
                  <a:tcPr marL="31367" marR="31367" marT="0" marB="0"/>
                </a:tc>
                <a:tc>
                  <a:txBody>
                    <a:bodyPr/>
                    <a:lstStyle/>
                    <a:p>
                      <a:pPr marL="0" marR="0" algn="ctr">
                        <a:lnSpc>
                          <a:spcPct val="150000"/>
                        </a:lnSpc>
                        <a:spcBef>
                          <a:spcPts val="600"/>
                        </a:spcBef>
                        <a:spcAft>
                          <a:spcPts val="0"/>
                        </a:spcAft>
                      </a:pPr>
                      <a:r>
                        <a:rPr lang="en-US" sz="1400" dirty="0">
                          <a:effectLst/>
                        </a:rPr>
                        <a:t>Mustafa, </a:t>
                      </a:r>
                      <a:r>
                        <a:rPr lang="en-US" sz="1400" dirty="0" err="1">
                          <a:effectLst/>
                        </a:rPr>
                        <a:t>Nujeen</a:t>
                      </a:r>
                      <a:endParaRPr lang="en-US" sz="1400" dirty="0">
                        <a:effectLst/>
                        <a:latin typeface="Times New Roman" panose="02020603050405020304" pitchFamily="18" charset="0"/>
                        <a:ea typeface="宋体" panose="02010600030101010101" pitchFamily="2" charset="-122"/>
                        <a:cs typeface="Arial" panose="020B0604020202020204" pitchFamily="34" charset="0"/>
                      </a:endParaRPr>
                    </a:p>
                  </a:txBody>
                  <a:tcPr marL="31367" marR="31367" marT="0" marB="0"/>
                </a:tc>
                <a:extLst>
                  <a:ext uri="{0D108BD9-81ED-4DB2-BD59-A6C34878D82A}">
                    <a16:rowId xmlns:a16="http://schemas.microsoft.com/office/drawing/2014/main" val="173556485"/>
                  </a:ext>
                </a:extLst>
              </a:tr>
              <a:tr h="741344">
                <a:tc>
                  <a:txBody>
                    <a:bodyPr/>
                    <a:lstStyle/>
                    <a:p>
                      <a:pPr marL="0" marR="0" algn="ctr">
                        <a:lnSpc>
                          <a:spcPct val="150000"/>
                        </a:lnSpc>
                        <a:spcBef>
                          <a:spcPts val="600"/>
                        </a:spcBef>
                        <a:spcAft>
                          <a:spcPts val="0"/>
                        </a:spcAft>
                      </a:pPr>
                      <a:r>
                        <a:rPr lang="en-US" sz="1400">
                          <a:effectLst/>
                        </a:rPr>
                        <a:t>5</a:t>
                      </a:r>
                      <a:endParaRPr lang="en-US" sz="1400">
                        <a:effectLst/>
                        <a:latin typeface="Times New Roman" panose="02020603050405020304" pitchFamily="18" charset="0"/>
                        <a:ea typeface="宋体" panose="02010600030101010101" pitchFamily="2" charset="-122"/>
                        <a:cs typeface="Arial" panose="020B0604020202020204" pitchFamily="34" charset="0"/>
                      </a:endParaRPr>
                    </a:p>
                  </a:txBody>
                  <a:tcPr marL="31367" marR="31367" marT="0" marB="0"/>
                </a:tc>
                <a:tc>
                  <a:txBody>
                    <a:bodyPr/>
                    <a:lstStyle/>
                    <a:p>
                      <a:pPr marL="0" marR="0" algn="ctr">
                        <a:lnSpc>
                          <a:spcPct val="150000"/>
                        </a:lnSpc>
                        <a:spcBef>
                          <a:spcPts val="600"/>
                        </a:spcBef>
                        <a:spcAft>
                          <a:spcPts val="0"/>
                        </a:spcAft>
                      </a:pPr>
                      <a:r>
                        <a:rPr lang="en-US" sz="1400">
                          <a:effectLst/>
                        </a:rPr>
                        <a:t>The Orange Trees of Baghdad_ In Search of My Lost Family_ A Memoir</a:t>
                      </a:r>
                      <a:endParaRPr lang="en-US" sz="1400">
                        <a:effectLst/>
                        <a:latin typeface="Times New Roman" panose="02020603050405020304" pitchFamily="18" charset="0"/>
                        <a:ea typeface="宋体" panose="02010600030101010101" pitchFamily="2" charset="-122"/>
                        <a:cs typeface="Arial" panose="020B0604020202020204" pitchFamily="34" charset="0"/>
                      </a:endParaRPr>
                    </a:p>
                  </a:txBody>
                  <a:tcPr marL="31367" marR="31367" marT="0" marB="0"/>
                </a:tc>
                <a:tc>
                  <a:txBody>
                    <a:bodyPr/>
                    <a:lstStyle/>
                    <a:p>
                      <a:pPr marL="0" marR="0" algn="ctr">
                        <a:lnSpc>
                          <a:spcPct val="150000"/>
                        </a:lnSpc>
                        <a:spcBef>
                          <a:spcPts val="600"/>
                        </a:spcBef>
                        <a:spcAft>
                          <a:spcPts val="0"/>
                        </a:spcAft>
                      </a:pPr>
                      <a:r>
                        <a:rPr lang="en-US" sz="1400">
                          <a:effectLst/>
                        </a:rPr>
                        <a:t>A story from the author about her immigration experience</a:t>
                      </a:r>
                      <a:endParaRPr lang="en-US" sz="1400">
                        <a:effectLst/>
                        <a:latin typeface="Times New Roman" panose="02020603050405020304" pitchFamily="18" charset="0"/>
                        <a:ea typeface="宋体" panose="02010600030101010101" pitchFamily="2" charset="-122"/>
                        <a:cs typeface="Arial" panose="020B0604020202020204" pitchFamily="34" charset="0"/>
                      </a:endParaRPr>
                    </a:p>
                  </a:txBody>
                  <a:tcPr marL="31367" marR="31367" marT="0" marB="0"/>
                </a:tc>
                <a:tc>
                  <a:txBody>
                    <a:bodyPr/>
                    <a:lstStyle/>
                    <a:p>
                      <a:pPr marL="0" marR="0" algn="ctr">
                        <a:lnSpc>
                          <a:spcPct val="150000"/>
                        </a:lnSpc>
                        <a:spcBef>
                          <a:spcPts val="600"/>
                        </a:spcBef>
                        <a:spcAft>
                          <a:spcPts val="0"/>
                        </a:spcAft>
                      </a:pPr>
                      <a:r>
                        <a:rPr lang="en-US" sz="1400" dirty="0">
                          <a:effectLst/>
                        </a:rPr>
                        <a:t>Nadir, Leilah</a:t>
                      </a:r>
                      <a:endParaRPr lang="en-US" sz="1400" dirty="0">
                        <a:effectLst/>
                        <a:latin typeface="Times New Roman" panose="02020603050405020304" pitchFamily="18" charset="0"/>
                        <a:ea typeface="宋体" panose="02010600030101010101" pitchFamily="2" charset="-122"/>
                        <a:cs typeface="Arial" panose="020B0604020202020204" pitchFamily="34" charset="0"/>
                      </a:endParaRPr>
                    </a:p>
                  </a:txBody>
                  <a:tcPr marL="31367" marR="31367" marT="0" marB="0"/>
                </a:tc>
                <a:extLst>
                  <a:ext uri="{0D108BD9-81ED-4DB2-BD59-A6C34878D82A}">
                    <a16:rowId xmlns:a16="http://schemas.microsoft.com/office/drawing/2014/main" val="2506813171"/>
                  </a:ext>
                </a:extLst>
              </a:tr>
            </a:tbl>
          </a:graphicData>
        </a:graphic>
      </p:graphicFrame>
    </p:spTree>
    <p:extLst>
      <p:ext uri="{BB962C8B-B14F-4D97-AF65-F5344CB8AC3E}">
        <p14:creationId xmlns:p14="http://schemas.microsoft.com/office/powerpoint/2010/main" val="3748445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40AD23A-E733-D154-329D-7E2BCC516C8C}"/>
              </a:ext>
            </a:extLst>
          </p:cNvPr>
          <p:cNvSpPr>
            <a:spLocks noGrp="1"/>
          </p:cNvSpPr>
          <p:nvPr>
            <p:ph sz="half" idx="1"/>
          </p:nvPr>
        </p:nvSpPr>
        <p:spPr>
          <a:xfrm>
            <a:off x="317192" y="1332694"/>
            <a:ext cx="11633507" cy="5082174"/>
          </a:xfrm>
        </p:spPr>
        <p:txBody>
          <a:bodyPr/>
          <a:lstStyle/>
          <a:p>
            <a:pPr marL="0" indent="0">
              <a:buNone/>
            </a:pPr>
            <a:r>
              <a:rPr lang="en-US" b="1" dirty="0">
                <a:latin typeface="Times New Roman" panose="02020603050405020304" pitchFamily="18" charset="0"/>
                <a:cs typeface="Times New Roman" panose="02020603050405020304" pitchFamily="18" charset="0"/>
              </a:rPr>
              <a:t>Data Understanding – Cont. </a:t>
            </a:r>
          </a:p>
          <a:p>
            <a:pPr marL="0" indent="0">
              <a:buNone/>
            </a:pPr>
            <a:endParaRPr lang="en-US" sz="2800" b="1"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69B0B89E-97B2-34FC-0D6D-EB202A64A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899138" cy="1332692"/>
          </a:xfrm>
          <a:prstGeom prst="rect">
            <a:avLst/>
          </a:prstGeom>
        </p:spPr>
      </p:pic>
      <p:pic>
        <p:nvPicPr>
          <p:cNvPr id="6" name="图片 5">
            <a:extLst>
              <a:ext uri="{FF2B5EF4-FFF2-40B4-BE49-F238E27FC236}">
                <a16:creationId xmlns:a16="http://schemas.microsoft.com/office/drawing/2014/main" id="{96F5B855-53A6-F77A-6100-B77E26A0F5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9336" y="1"/>
            <a:ext cx="1899138" cy="1332692"/>
          </a:xfrm>
          <a:prstGeom prst="rect">
            <a:avLst/>
          </a:prstGeom>
        </p:spPr>
      </p:pic>
      <p:pic>
        <p:nvPicPr>
          <p:cNvPr id="7" name="图片 6">
            <a:extLst>
              <a:ext uri="{FF2B5EF4-FFF2-40B4-BE49-F238E27FC236}">
                <a16:creationId xmlns:a16="http://schemas.microsoft.com/office/drawing/2014/main" id="{40140CA2-28C6-D44B-A7E8-3C2E66EA15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8671" y="1"/>
            <a:ext cx="1899138" cy="1332692"/>
          </a:xfrm>
          <a:prstGeom prst="rect">
            <a:avLst/>
          </a:prstGeom>
        </p:spPr>
      </p:pic>
      <p:pic>
        <p:nvPicPr>
          <p:cNvPr id="8" name="图片 7">
            <a:extLst>
              <a:ext uri="{FF2B5EF4-FFF2-40B4-BE49-F238E27FC236}">
                <a16:creationId xmlns:a16="http://schemas.microsoft.com/office/drawing/2014/main" id="{4863F6A5-59A7-1DE3-06F0-13D73A24B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5041" y="-7069"/>
            <a:ext cx="1899138" cy="1332692"/>
          </a:xfrm>
          <a:prstGeom prst="rect">
            <a:avLst/>
          </a:prstGeom>
        </p:spPr>
      </p:pic>
      <p:pic>
        <p:nvPicPr>
          <p:cNvPr id="9" name="图片 8">
            <a:extLst>
              <a:ext uri="{FF2B5EF4-FFF2-40B4-BE49-F238E27FC236}">
                <a16:creationId xmlns:a16="http://schemas.microsoft.com/office/drawing/2014/main" id="{6F303788-CEAF-8680-BCFB-FC105B859D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1411" y="-7069"/>
            <a:ext cx="1899138" cy="1332692"/>
          </a:xfrm>
          <a:prstGeom prst="rect">
            <a:avLst/>
          </a:prstGeom>
        </p:spPr>
      </p:pic>
      <p:pic>
        <p:nvPicPr>
          <p:cNvPr id="10" name="图片 9">
            <a:extLst>
              <a:ext uri="{FF2B5EF4-FFF2-40B4-BE49-F238E27FC236}">
                <a16:creationId xmlns:a16="http://schemas.microsoft.com/office/drawing/2014/main" id="{91666A63-A94C-C9DC-7D42-912D864B9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0943" y="-7069"/>
            <a:ext cx="1899138" cy="1332692"/>
          </a:xfrm>
          <a:prstGeom prst="rect">
            <a:avLst/>
          </a:prstGeom>
        </p:spPr>
      </p:pic>
      <p:graphicFrame>
        <p:nvGraphicFramePr>
          <p:cNvPr id="2" name="表格 1">
            <a:extLst>
              <a:ext uri="{FF2B5EF4-FFF2-40B4-BE49-F238E27FC236}">
                <a16:creationId xmlns:a16="http://schemas.microsoft.com/office/drawing/2014/main" id="{2141BDB3-3F3C-0374-B3F0-7028ABBC7A6A}"/>
              </a:ext>
            </a:extLst>
          </p:cNvPr>
          <p:cNvGraphicFramePr>
            <a:graphicFrameLocks noGrp="1"/>
          </p:cNvGraphicFramePr>
          <p:nvPr>
            <p:extLst>
              <p:ext uri="{D42A27DB-BD31-4B8C-83A1-F6EECF244321}">
                <p14:modId xmlns:p14="http://schemas.microsoft.com/office/powerpoint/2010/main" val="2451478742"/>
              </p:ext>
            </p:extLst>
          </p:nvPr>
        </p:nvGraphicFramePr>
        <p:xfrm>
          <a:off x="1625600" y="2152270"/>
          <a:ext cx="8940799" cy="3991031"/>
        </p:xfrm>
        <a:graphic>
          <a:graphicData uri="http://schemas.openxmlformats.org/drawingml/2006/table">
            <a:tbl>
              <a:tblPr firstRow="1" firstCol="1" bandRow="1">
                <a:tableStyleId>{5C22544A-7EE6-4342-B048-85BDC9FD1C3A}</a:tableStyleId>
              </a:tblPr>
              <a:tblGrid>
                <a:gridCol w="707610">
                  <a:extLst>
                    <a:ext uri="{9D8B030D-6E8A-4147-A177-3AD203B41FA5}">
                      <a16:colId xmlns:a16="http://schemas.microsoft.com/office/drawing/2014/main" val="384254508"/>
                    </a:ext>
                  </a:extLst>
                </a:gridCol>
                <a:gridCol w="2660616">
                  <a:extLst>
                    <a:ext uri="{9D8B030D-6E8A-4147-A177-3AD203B41FA5}">
                      <a16:colId xmlns:a16="http://schemas.microsoft.com/office/drawing/2014/main" val="1553894397"/>
                    </a:ext>
                  </a:extLst>
                </a:gridCol>
                <a:gridCol w="3527861">
                  <a:extLst>
                    <a:ext uri="{9D8B030D-6E8A-4147-A177-3AD203B41FA5}">
                      <a16:colId xmlns:a16="http://schemas.microsoft.com/office/drawing/2014/main" val="89697840"/>
                    </a:ext>
                  </a:extLst>
                </a:gridCol>
                <a:gridCol w="2044712">
                  <a:extLst>
                    <a:ext uri="{9D8B030D-6E8A-4147-A177-3AD203B41FA5}">
                      <a16:colId xmlns:a16="http://schemas.microsoft.com/office/drawing/2014/main" val="3211972911"/>
                    </a:ext>
                  </a:extLst>
                </a:gridCol>
              </a:tblGrid>
              <a:tr h="876338">
                <a:tc>
                  <a:txBody>
                    <a:bodyPr/>
                    <a:lstStyle/>
                    <a:p>
                      <a:pPr marL="0" marR="0" algn="ctr">
                        <a:lnSpc>
                          <a:spcPct val="150000"/>
                        </a:lnSpc>
                        <a:spcBef>
                          <a:spcPts val="600"/>
                        </a:spcBef>
                        <a:spcAft>
                          <a:spcPts val="0"/>
                        </a:spcAft>
                      </a:pPr>
                      <a:r>
                        <a:rPr lang="en-US" sz="1400" dirty="0">
                          <a:effectLst/>
                        </a:rPr>
                        <a:t>6</a:t>
                      </a:r>
                      <a:endParaRPr lang="en-US" sz="1400" dirty="0">
                        <a:effectLst/>
                        <a:latin typeface="Times New Roman" panose="02020603050405020304" pitchFamily="18" charset="0"/>
                        <a:ea typeface="宋体" panose="02010600030101010101" pitchFamily="2" charset="-122"/>
                        <a:cs typeface="Arial" panose="020B0604020202020204" pitchFamily="34" charset="0"/>
                      </a:endParaRPr>
                    </a:p>
                  </a:txBody>
                  <a:tcPr marL="31367" marR="31367" marT="0" marB="0"/>
                </a:tc>
                <a:tc>
                  <a:txBody>
                    <a:bodyPr/>
                    <a:lstStyle/>
                    <a:p>
                      <a:pPr marL="0" marR="0" algn="ctr">
                        <a:lnSpc>
                          <a:spcPct val="150000"/>
                        </a:lnSpc>
                        <a:spcBef>
                          <a:spcPts val="600"/>
                        </a:spcBef>
                        <a:spcAft>
                          <a:spcPts val="0"/>
                        </a:spcAft>
                      </a:pPr>
                      <a:r>
                        <a:rPr lang="en-US" sz="1400" b="0" dirty="0">
                          <a:solidFill>
                            <a:schemeClr val="tx1"/>
                          </a:solidFill>
                          <a:effectLst/>
                        </a:rPr>
                        <a:t>Barefoot in Baghdad</a:t>
                      </a:r>
                      <a:endParaRPr lang="en-US" sz="1400" b="0" dirty="0">
                        <a:solidFill>
                          <a:schemeClr val="tx1"/>
                        </a:solidFill>
                        <a:effectLst/>
                        <a:latin typeface="Times New Roman" panose="02020603050405020304" pitchFamily="18" charset="0"/>
                        <a:ea typeface="宋体" panose="02010600030101010101" pitchFamily="2" charset="-122"/>
                        <a:cs typeface="Arial" panose="020B0604020202020204" pitchFamily="34" charset="0"/>
                      </a:endParaRPr>
                    </a:p>
                  </a:txBody>
                  <a:tcPr marL="31367" marR="31367" marT="0" marB="0">
                    <a:solidFill>
                      <a:schemeClr val="accent1">
                        <a:lumMod val="60000"/>
                        <a:lumOff val="40000"/>
                      </a:schemeClr>
                    </a:solidFill>
                  </a:tcPr>
                </a:tc>
                <a:tc>
                  <a:txBody>
                    <a:bodyPr/>
                    <a:lstStyle/>
                    <a:p>
                      <a:pPr marL="0" marR="0" algn="ctr">
                        <a:lnSpc>
                          <a:spcPct val="150000"/>
                        </a:lnSpc>
                        <a:spcBef>
                          <a:spcPts val="600"/>
                        </a:spcBef>
                        <a:spcAft>
                          <a:spcPts val="0"/>
                        </a:spcAft>
                      </a:pPr>
                      <a:r>
                        <a:rPr lang="en-US" sz="1400" b="0" dirty="0">
                          <a:solidFill>
                            <a:schemeClr val="tx1"/>
                          </a:solidFill>
                          <a:effectLst/>
                        </a:rPr>
                        <a:t>A story about a lady moves to Iraq to help as many women as she can rebuild their lives</a:t>
                      </a:r>
                      <a:endParaRPr lang="en-US" sz="1400" b="0" dirty="0">
                        <a:solidFill>
                          <a:schemeClr val="tx1"/>
                        </a:solidFill>
                        <a:effectLst/>
                        <a:latin typeface="Times New Roman" panose="02020603050405020304" pitchFamily="18" charset="0"/>
                        <a:ea typeface="宋体" panose="02010600030101010101" pitchFamily="2" charset="-122"/>
                        <a:cs typeface="Arial" panose="020B0604020202020204" pitchFamily="34" charset="0"/>
                      </a:endParaRPr>
                    </a:p>
                  </a:txBody>
                  <a:tcPr marL="31367" marR="31367" marT="0" marB="0">
                    <a:solidFill>
                      <a:schemeClr val="accent1">
                        <a:lumMod val="60000"/>
                        <a:lumOff val="40000"/>
                      </a:schemeClr>
                    </a:solidFill>
                  </a:tcPr>
                </a:tc>
                <a:tc>
                  <a:txBody>
                    <a:bodyPr/>
                    <a:lstStyle/>
                    <a:p>
                      <a:pPr marL="0" marR="0" algn="ctr">
                        <a:lnSpc>
                          <a:spcPct val="150000"/>
                        </a:lnSpc>
                        <a:spcBef>
                          <a:spcPts val="600"/>
                        </a:spcBef>
                        <a:spcAft>
                          <a:spcPts val="0"/>
                        </a:spcAft>
                      </a:pPr>
                      <a:r>
                        <a:rPr lang="en-US" sz="1400" b="0" dirty="0">
                          <a:solidFill>
                            <a:schemeClr val="tx1"/>
                          </a:solidFill>
                          <a:effectLst/>
                        </a:rPr>
                        <a:t>Omar, Manal M</a:t>
                      </a:r>
                      <a:endParaRPr lang="en-US" sz="1400" b="0" dirty="0">
                        <a:solidFill>
                          <a:schemeClr val="tx1"/>
                        </a:solidFill>
                        <a:effectLst/>
                        <a:latin typeface="Times New Roman" panose="02020603050405020304" pitchFamily="18" charset="0"/>
                        <a:ea typeface="宋体" panose="02010600030101010101" pitchFamily="2" charset="-122"/>
                        <a:cs typeface="Arial" panose="020B0604020202020204" pitchFamily="34" charset="0"/>
                      </a:endParaRPr>
                    </a:p>
                  </a:txBody>
                  <a:tcPr marL="31367" marR="31367" marT="0" marB="0">
                    <a:solidFill>
                      <a:schemeClr val="accent1">
                        <a:lumMod val="60000"/>
                        <a:lumOff val="40000"/>
                      </a:schemeClr>
                    </a:solidFill>
                  </a:tcPr>
                </a:tc>
                <a:extLst>
                  <a:ext uri="{0D108BD9-81ED-4DB2-BD59-A6C34878D82A}">
                    <a16:rowId xmlns:a16="http://schemas.microsoft.com/office/drawing/2014/main" val="4207794499"/>
                  </a:ext>
                </a:extLst>
              </a:tr>
              <a:tr h="573427">
                <a:tc>
                  <a:txBody>
                    <a:bodyPr/>
                    <a:lstStyle/>
                    <a:p>
                      <a:pPr marL="0" marR="0" algn="ctr">
                        <a:lnSpc>
                          <a:spcPct val="150000"/>
                        </a:lnSpc>
                        <a:spcBef>
                          <a:spcPts val="600"/>
                        </a:spcBef>
                        <a:spcAft>
                          <a:spcPts val="0"/>
                        </a:spcAft>
                      </a:pPr>
                      <a:r>
                        <a:rPr lang="en-US" sz="1400">
                          <a:effectLst/>
                        </a:rPr>
                        <a:t>7</a:t>
                      </a:r>
                      <a:endParaRPr lang="en-US" sz="1400">
                        <a:effectLst/>
                        <a:latin typeface="Times New Roman" panose="02020603050405020304" pitchFamily="18" charset="0"/>
                        <a:ea typeface="宋体" panose="02010600030101010101" pitchFamily="2" charset="-122"/>
                        <a:cs typeface="Arial" panose="020B0604020202020204" pitchFamily="34" charset="0"/>
                      </a:endParaRPr>
                    </a:p>
                  </a:txBody>
                  <a:tcPr marL="31367" marR="31367" marT="0" marB="0"/>
                </a:tc>
                <a:tc>
                  <a:txBody>
                    <a:bodyPr/>
                    <a:lstStyle/>
                    <a:p>
                      <a:pPr marL="0" marR="0" algn="ctr">
                        <a:lnSpc>
                          <a:spcPct val="150000"/>
                        </a:lnSpc>
                        <a:spcBef>
                          <a:spcPts val="600"/>
                        </a:spcBef>
                        <a:spcAft>
                          <a:spcPts val="0"/>
                        </a:spcAft>
                      </a:pPr>
                      <a:r>
                        <a:rPr lang="en-US" sz="1400" dirty="0">
                          <a:effectLst/>
                        </a:rPr>
                        <a:t>Escape from Aleppo</a:t>
                      </a:r>
                      <a:endParaRPr lang="en-US" sz="1400" dirty="0">
                        <a:effectLst/>
                        <a:latin typeface="Times New Roman" panose="02020603050405020304" pitchFamily="18" charset="0"/>
                        <a:ea typeface="宋体" panose="02010600030101010101" pitchFamily="2" charset="-122"/>
                        <a:cs typeface="Arial" panose="020B0604020202020204" pitchFamily="34" charset="0"/>
                      </a:endParaRPr>
                    </a:p>
                  </a:txBody>
                  <a:tcPr marL="31367" marR="31367" marT="0" marB="0"/>
                </a:tc>
                <a:tc>
                  <a:txBody>
                    <a:bodyPr/>
                    <a:lstStyle/>
                    <a:p>
                      <a:pPr marL="0" marR="0" algn="ctr">
                        <a:lnSpc>
                          <a:spcPct val="150000"/>
                        </a:lnSpc>
                        <a:spcBef>
                          <a:spcPts val="600"/>
                        </a:spcBef>
                        <a:spcAft>
                          <a:spcPts val="0"/>
                        </a:spcAft>
                      </a:pPr>
                      <a:r>
                        <a:rPr lang="en-US" sz="1400" dirty="0">
                          <a:effectLst/>
                        </a:rPr>
                        <a:t>A story about a family in Syria flees to safety</a:t>
                      </a:r>
                      <a:endParaRPr lang="en-US" sz="1400" dirty="0">
                        <a:effectLst/>
                        <a:latin typeface="Times New Roman" panose="02020603050405020304" pitchFamily="18" charset="0"/>
                        <a:ea typeface="宋体" panose="02010600030101010101" pitchFamily="2" charset="-122"/>
                        <a:cs typeface="Arial" panose="020B0604020202020204" pitchFamily="34" charset="0"/>
                      </a:endParaRPr>
                    </a:p>
                  </a:txBody>
                  <a:tcPr marL="31367" marR="31367" marT="0" marB="0"/>
                </a:tc>
                <a:tc>
                  <a:txBody>
                    <a:bodyPr/>
                    <a:lstStyle/>
                    <a:p>
                      <a:pPr marL="0" marR="0" algn="ctr">
                        <a:lnSpc>
                          <a:spcPct val="150000"/>
                        </a:lnSpc>
                        <a:spcBef>
                          <a:spcPts val="600"/>
                        </a:spcBef>
                        <a:spcAft>
                          <a:spcPts val="0"/>
                        </a:spcAft>
                      </a:pPr>
                      <a:r>
                        <a:rPr lang="en-US" sz="1400" dirty="0" err="1">
                          <a:effectLst/>
                        </a:rPr>
                        <a:t>Senzai</a:t>
                      </a:r>
                      <a:r>
                        <a:rPr lang="en-US" sz="1400" dirty="0">
                          <a:effectLst/>
                        </a:rPr>
                        <a:t>, N H</a:t>
                      </a:r>
                      <a:endParaRPr lang="en-US" sz="1400" dirty="0">
                        <a:effectLst/>
                        <a:latin typeface="Times New Roman" panose="02020603050405020304" pitchFamily="18" charset="0"/>
                        <a:ea typeface="宋体" panose="02010600030101010101" pitchFamily="2" charset="-122"/>
                        <a:cs typeface="Arial" panose="020B0604020202020204" pitchFamily="34" charset="0"/>
                      </a:endParaRPr>
                    </a:p>
                  </a:txBody>
                  <a:tcPr marL="31367" marR="31367" marT="0" marB="0"/>
                </a:tc>
                <a:extLst>
                  <a:ext uri="{0D108BD9-81ED-4DB2-BD59-A6C34878D82A}">
                    <a16:rowId xmlns:a16="http://schemas.microsoft.com/office/drawing/2014/main" val="2879249033"/>
                  </a:ext>
                </a:extLst>
              </a:tr>
              <a:tr h="600155">
                <a:tc>
                  <a:txBody>
                    <a:bodyPr/>
                    <a:lstStyle/>
                    <a:p>
                      <a:pPr marL="0" marR="0" algn="ctr">
                        <a:lnSpc>
                          <a:spcPct val="150000"/>
                        </a:lnSpc>
                        <a:spcBef>
                          <a:spcPts val="600"/>
                        </a:spcBef>
                        <a:spcAft>
                          <a:spcPts val="0"/>
                        </a:spcAft>
                      </a:pPr>
                      <a:r>
                        <a:rPr lang="en-US" sz="1400">
                          <a:effectLst/>
                        </a:rPr>
                        <a:t>8</a:t>
                      </a:r>
                      <a:endParaRPr lang="en-US" sz="1400">
                        <a:effectLst/>
                        <a:latin typeface="Times New Roman" panose="02020603050405020304" pitchFamily="18" charset="0"/>
                        <a:ea typeface="宋体" panose="02010600030101010101" pitchFamily="2" charset="-122"/>
                        <a:cs typeface="Arial" panose="020B0604020202020204" pitchFamily="34" charset="0"/>
                      </a:endParaRPr>
                    </a:p>
                  </a:txBody>
                  <a:tcPr marL="31367" marR="31367" marT="0" marB="0"/>
                </a:tc>
                <a:tc>
                  <a:txBody>
                    <a:bodyPr/>
                    <a:lstStyle/>
                    <a:p>
                      <a:pPr marL="0" marR="0" algn="ctr">
                        <a:lnSpc>
                          <a:spcPct val="150000"/>
                        </a:lnSpc>
                        <a:spcBef>
                          <a:spcPts val="600"/>
                        </a:spcBef>
                        <a:spcAft>
                          <a:spcPts val="0"/>
                        </a:spcAft>
                      </a:pPr>
                      <a:r>
                        <a:rPr lang="en-US" sz="1400">
                          <a:effectLst/>
                        </a:rPr>
                        <a:t>Shooting Kabul</a:t>
                      </a:r>
                      <a:endParaRPr lang="en-US" sz="1400">
                        <a:effectLst/>
                        <a:latin typeface="Times New Roman" panose="02020603050405020304" pitchFamily="18" charset="0"/>
                        <a:ea typeface="宋体" panose="02010600030101010101" pitchFamily="2" charset="-122"/>
                        <a:cs typeface="Arial" panose="020B0604020202020204" pitchFamily="34" charset="0"/>
                      </a:endParaRPr>
                    </a:p>
                  </a:txBody>
                  <a:tcPr marL="31367" marR="31367" marT="0" marB="0"/>
                </a:tc>
                <a:tc>
                  <a:txBody>
                    <a:bodyPr/>
                    <a:lstStyle/>
                    <a:p>
                      <a:pPr marL="0" marR="0" algn="ctr">
                        <a:lnSpc>
                          <a:spcPct val="150000"/>
                        </a:lnSpc>
                        <a:spcBef>
                          <a:spcPts val="600"/>
                        </a:spcBef>
                        <a:spcAft>
                          <a:spcPts val="0"/>
                        </a:spcAft>
                      </a:pPr>
                      <a:r>
                        <a:rPr lang="en-US" sz="1400" dirty="0">
                          <a:effectLst/>
                        </a:rPr>
                        <a:t>A story about a family flees from Afghanistan to the U.S.</a:t>
                      </a:r>
                      <a:endParaRPr lang="en-US" sz="1400" dirty="0">
                        <a:effectLst/>
                        <a:latin typeface="Times New Roman" panose="02020603050405020304" pitchFamily="18" charset="0"/>
                        <a:ea typeface="宋体" panose="02010600030101010101" pitchFamily="2" charset="-122"/>
                        <a:cs typeface="Arial" panose="020B0604020202020204" pitchFamily="34" charset="0"/>
                      </a:endParaRPr>
                    </a:p>
                  </a:txBody>
                  <a:tcPr marL="31367" marR="31367" marT="0" marB="0"/>
                </a:tc>
                <a:tc>
                  <a:txBody>
                    <a:bodyPr/>
                    <a:lstStyle/>
                    <a:p>
                      <a:pPr marL="0" marR="0" algn="ctr">
                        <a:lnSpc>
                          <a:spcPct val="150000"/>
                        </a:lnSpc>
                        <a:spcBef>
                          <a:spcPts val="600"/>
                        </a:spcBef>
                        <a:spcAft>
                          <a:spcPts val="0"/>
                        </a:spcAft>
                      </a:pPr>
                      <a:r>
                        <a:rPr lang="en-US" sz="1400" dirty="0" err="1">
                          <a:effectLst/>
                        </a:rPr>
                        <a:t>Senzai</a:t>
                      </a:r>
                      <a:r>
                        <a:rPr lang="en-US" sz="1400" dirty="0">
                          <a:effectLst/>
                        </a:rPr>
                        <a:t>, N H</a:t>
                      </a:r>
                      <a:endParaRPr lang="en-US" sz="1400" dirty="0">
                        <a:effectLst/>
                        <a:latin typeface="Times New Roman" panose="02020603050405020304" pitchFamily="18" charset="0"/>
                        <a:ea typeface="宋体" panose="02010600030101010101" pitchFamily="2" charset="-122"/>
                        <a:cs typeface="Arial" panose="020B0604020202020204" pitchFamily="34" charset="0"/>
                      </a:endParaRPr>
                    </a:p>
                  </a:txBody>
                  <a:tcPr marL="31367" marR="31367" marT="0" marB="0"/>
                </a:tc>
                <a:extLst>
                  <a:ext uri="{0D108BD9-81ED-4DB2-BD59-A6C34878D82A}">
                    <a16:rowId xmlns:a16="http://schemas.microsoft.com/office/drawing/2014/main" val="2376389672"/>
                  </a:ext>
                </a:extLst>
              </a:tr>
              <a:tr h="1009518">
                <a:tc>
                  <a:txBody>
                    <a:bodyPr/>
                    <a:lstStyle/>
                    <a:p>
                      <a:pPr marL="0" marR="0" algn="ctr">
                        <a:lnSpc>
                          <a:spcPct val="150000"/>
                        </a:lnSpc>
                        <a:spcBef>
                          <a:spcPts val="600"/>
                        </a:spcBef>
                        <a:spcAft>
                          <a:spcPts val="0"/>
                        </a:spcAft>
                      </a:pPr>
                      <a:r>
                        <a:rPr lang="en-US" sz="1400">
                          <a:effectLst/>
                        </a:rPr>
                        <a:t>9</a:t>
                      </a:r>
                      <a:endParaRPr lang="en-US" sz="1400">
                        <a:effectLst/>
                        <a:latin typeface="Times New Roman" panose="02020603050405020304" pitchFamily="18" charset="0"/>
                        <a:ea typeface="宋体" panose="02010600030101010101" pitchFamily="2" charset="-122"/>
                        <a:cs typeface="Arial" panose="020B0604020202020204" pitchFamily="34" charset="0"/>
                      </a:endParaRPr>
                    </a:p>
                  </a:txBody>
                  <a:tcPr marL="31367" marR="31367" marT="0" marB="0"/>
                </a:tc>
                <a:tc>
                  <a:txBody>
                    <a:bodyPr/>
                    <a:lstStyle/>
                    <a:p>
                      <a:pPr marL="0" marR="0" algn="ctr">
                        <a:lnSpc>
                          <a:spcPct val="150000"/>
                        </a:lnSpc>
                        <a:spcBef>
                          <a:spcPts val="600"/>
                        </a:spcBef>
                        <a:spcAft>
                          <a:spcPts val="0"/>
                        </a:spcAft>
                      </a:pPr>
                      <a:r>
                        <a:rPr lang="en-US" sz="1400">
                          <a:effectLst/>
                        </a:rPr>
                        <a:t>The Boy from Aleppo Who Painted the War</a:t>
                      </a:r>
                      <a:endParaRPr lang="en-US" sz="1400">
                        <a:effectLst/>
                        <a:latin typeface="Times New Roman" panose="02020603050405020304" pitchFamily="18" charset="0"/>
                        <a:ea typeface="宋体" panose="02010600030101010101" pitchFamily="2" charset="-122"/>
                        <a:cs typeface="Arial" panose="020B0604020202020204" pitchFamily="34" charset="0"/>
                      </a:endParaRPr>
                    </a:p>
                  </a:txBody>
                  <a:tcPr marL="31367" marR="31367" marT="0" marB="0"/>
                </a:tc>
                <a:tc>
                  <a:txBody>
                    <a:bodyPr/>
                    <a:lstStyle/>
                    <a:p>
                      <a:pPr marL="0" marR="0" algn="ctr">
                        <a:lnSpc>
                          <a:spcPct val="150000"/>
                        </a:lnSpc>
                        <a:spcBef>
                          <a:spcPts val="600"/>
                        </a:spcBef>
                        <a:spcAft>
                          <a:spcPts val="0"/>
                        </a:spcAft>
                      </a:pPr>
                      <a:r>
                        <a:rPr lang="en-US" sz="1400" dirty="0">
                          <a:effectLst/>
                        </a:rPr>
                        <a:t>A story about a boy who attempts to understand the Syrian conflict and its effect on his life by painting his feelings</a:t>
                      </a:r>
                      <a:endParaRPr lang="en-US" sz="1400" dirty="0">
                        <a:effectLst/>
                        <a:latin typeface="Times New Roman" panose="02020603050405020304" pitchFamily="18" charset="0"/>
                        <a:ea typeface="宋体" panose="02010600030101010101" pitchFamily="2" charset="-122"/>
                        <a:cs typeface="Arial" panose="020B0604020202020204" pitchFamily="34" charset="0"/>
                      </a:endParaRPr>
                    </a:p>
                  </a:txBody>
                  <a:tcPr marL="31367" marR="31367" marT="0" marB="0"/>
                </a:tc>
                <a:tc>
                  <a:txBody>
                    <a:bodyPr/>
                    <a:lstStyle/>
                    <a:p>
                      <a:pPr marL="0" marR="0" algn="ctr">
                        <a:lnSpc>
                          <a:spcPct val="150000"/>
                        </a:lnSpc>
                        <a:spcBef>
                          <a:spcPts val="600"/>
                        </a:spcBef>
                        <a:spcAft>
                          <a:spcPts val="0"/>
                        </a:spcAft>
                      </a:pPr>
                      <a:r>
                        <a:rPr lang="en-US" sz="1400" dirty="0" err="1">
                          <a:effectLst/>
                        </a:rPr>
                        <a:t>Sukkar</a:t>
                      </a:r>
                      <a:r>
                        <a:rPr lang="en-US" sz="1400" dirty="0">
                          <a:effectLst/>
                        </a:rPr>
                        <a:t>, </a:t>
                      </a:r>
                      <a:r>
                        <a:rPr lang="en-US" sz="1400" dirty="0" err="1">
                          <a:effectLst/>
                        </a:rPr>
                        <a:t>Sumia</a:t>
                      </a:r>
                      <a:endParaRPr lang="en-US" sz="1400" dirty="0">
                        <a:effectLst/>
                        <a:latin typeface="Times New Roman" panose="02020603050405020304" pitchFamily="18" charset="0"/>
                        <a:ea typeface="宋体" panose="02010600030101010101" pitchFamily="2" charset="-122"/>
                        <a:cs typeface="Arial" panose="020B0604020202020204" pitchFamily="34" charset="0"/>
                      </a:endParaRPr>
                    </a:p>
                  </a:txBody>
                  <a:tcPr marL="31367" marR="31367" marT="0" marB="0"/>
                </a:tc>
                <a:extLst>
                  <a:ext uri="{0D108BD9-81ED-4DB2-BD59-A6C34878D82A}">
                    <a16:rowId xmlns:a16="http://schemas.microsoft.com/office/drawing/2014/main" val="331813074"/>
                  </a:ext>
                </a:extLst>
              </a:tr>
              <a:tr h="917185">
                <a:tc>
                  <a:txBody>
                    <a:bodyPr/>
                    <a:lstStyle/>
                    <a:p>
                      <a:pPr marL="0" marR="0" algn="ctr">
                        <a:lnSpc>
                          <a:spcPct val="150000"/>
                        </a:lnSpc>
                        <a:spcBef>
                          <a:spcPts val="600"/>
                        </a:spcBef>
                        <a:spcAft>
                          <a:spcPts val="0"/>
                        </a:spcAft>
                      </a:pPr>
                      <a:r>
                        <a:rPr lang="en-US" sz="1400">
                          <a:effectLst/>
                        </a:rPr>
                        <a:t>10</a:t>
                      </a:r>
                      <a:endParaRPr lang="en-US" sz="1400">
                        <a:effectLst/>
                        <a:latin typeface="Times New Roman" panose="02020603050405020304" pitchFamily="18" charset="0"/>
                        <a:ea typeface="宋体" panose="02010600030101010101" pitchFamily="2" charset="-122"/>
                        <a:cs typeface="Arial" panose="020B0604020202020204" pitchFamily="34" charset="0"/>
                      </a:endParaRPr>
                    </a:p>
                  </a:txBody>
                  <a:tcPr marL="31367" marR="31367" marT="0" marB="0"/>
                </a:tc>
                <a:tc>
                  <a:txBody>
                    <a:bodyPr/>
                    <a:lstStyle/>
                    <a:p>
                      <a:pPr marL="0" marR="0" algn="ctr">
                        <a:lnSpc>
                          <a:spcPct val="150000"/>
                        </a:lnSpc>
                        <a:spcBef>
                          <a:spcPts val="600"/>
                        </a:spcBef>
                        <a:spcAft>
                          <a:spcPts val="0"/>
                        </a:spcAft>
                      </a:pPr>
                      <a:r>
                        <a:rPr lang="en-US" sz="1400">
                          <a:effectLst/>
                        </a:rPr>
                        <a:t>A Woman in the Crossfire_ Diaries of the Syrian Revolution</a:t>
                      </a:r>
                      <a:endParaRPr lang="en-US" sz="1400">
                        <a:effectLst/>
                        <a:latin typeface="Times New Roman" panose="02020603050405020304" pitchFamily="18" charset="0"/>
                        <a:ea typeface="宋体" panose="02010600030101010101" pitchFamily="2" charset="-122"/>
                        <a:cs typeface="Arial" panose="020B0604020202020204" pitchFamily="34" charset="0"/>
                      </a:endParaRPr>
                    </a:p>
                  </a:txBody>
                  <a:tcPr marL="31367" marR="31367" marT="0" marB="0"/>
                </a:tc>
                <a:tc>
                  <a:txBody>
                    <a:bodyPr/>
                    <a:lstStyle/>
                    <a:p>
                      <a:pPr marL="0" marR="0" algn="ctr">
                        <a:lnSpc>
                          <a:spcPct val="150000"/>
                        </a:lnSpc>
                        <a:spcBef>
                          <a:spcPts val="600"/>
                        </a:spcBef>
                        <a:spcAft>
                          <a:spcPts val="0"/>
                        </a:spcAft>
                      </a:pPr>
                      <a:r>
                        <a:rPr lang="en-US" sz="1400" dirty="0">
                          <a:effectLst/>
                        </a:rPr>
                        <a:t>A story about the author on how she struggles to protect herself and her young daughter in the war</a:t>
                      </a:r>
                      <a:endParaRPr lang="en-US" sz="1400" dirty="0">
                        <a:effectLst/>
                        <a:latin typeface="Times New Roman" panose="02020603050405020304" pitchFamily="18" charset="0"/>
                        <a:ea typeface="宋体" panose="02010600030101010101" pitchFamily="2" charset="-122"/>
                        <a:cs typeface="Arial" panose="020B0604020202020204" pitchFamily="34" charset="0"/>
                      </a:endParaRPr>
                    </a:p>
                  </a:txBody>
                  <a:tcPr marL="31367" marR="31367" marT="0" marB="0"/>
                </a:tc>
                <a:tc>
                  <a:txBody>
                    <a:bodyPr/>
                    <a:lstStyle/>
                    <a:p>
                      <a:pPr marL="0" marR="0" algn="ctr">
                        <a:lnSpc>
                          <a:spcPct val="150000"/>
                        </a:lnSpc>
                        <a:spcBef>
                          <a:spcPts val="600"/>
                        </a:spcBef>
                        <a:spcAft>
                          <a:spcPts val="0"/>
                        </a:spcAft>
                      </a:pPr>
                      <a:r>
                        <a:rPr lang="en-US" sz="1400" dirty="0" err="1">
                          <a:effectLst/>
                        </a:rPr>
                        <a:t>Yazbek</a:t>
                      </a:r>
                      <a:r>
                        <a:rPr lang="en-US" sz="1400" dirty="0">
                          <a:effectLst/>
                        </a:rPr>
                        <a:t>, Samar</a:t>
                      </a:r>
                      <a:endParaRPr lang="en-US" sz="1400" dirty="0">
                        <a:effectLst/>
                        <a:latin typeface="Times New Roman" panose="02020603050405020304" pitchFamily="18" charset="0"/>
                        <a:ea typeface="宋体" panose="02010600030101010101" pitchFamily="2" charset="-122"/>
                        <a:cs typeface="Arial" panose="020B0604020202020204" pitchFamily="34" charset="0"/>
                      </a:endParaRPr>
                    </a:p>
                  </a:txBody>
                  <a:tcPr marL="31367" marR="31367" marT="0" marB="0"/>
                </a:tc>
                <a:extLst>
                  <a:ext uri="{0D108BD9-81ED-4DB2-BD59-A6C34878D82A}">
                    <a16:rowId xmlns:a16="http://schemas.microsoft.com/office/drawing/2014/main" val="1066937516"/>
                  </a:ext>
                </a:extLst>
              </a:tr>
            </a:tbl>
          </a:graphicData>
        </a:graphic>
      </p:graphicFrame>
      <p:graphicFrame>
        <p:nvGraphicFramePr>
          <p:cNvPr id="4" name="表格 3">
            <a:extLst>
              <a:ext uri="{FF2B5EF4-FFF2-40B4-BE49-F238E27FC236}">
                <a16:creationId xmlns:a16="http://schemas.microsoft.com/office/drawing/2014/main" id="{25C8E67B-8F2D-29A2-3372-E48E53C609E1}"/>
              </a:ext>
            </a:extLst>
          </p:cNvPr>
          <p:cNvGraphicFramePr>
            <a:graphicFrameLocks noGrp="1"/>
          </p:cNvGraphicFramePr>
          <p:nvPr>
            <p:extLst>
              <p:ext uri="{D42A27DB-BD31-4B8C-83A1-F6EECF244321}">
                <p14:modId xmlns:p14="http://schemas.microsoft.com/office/powerpoint/2010/main" val="817113580"/>
              </p:ext>
            </p:extLst>
          </p:nvPr>
        </p:nvGraphicFramePr>
        <p:xfrm>
          <a:off x="1625600" y="1825625"/>
          <a:ext cx="8940799" cy="326645"/>
        </p:xfrm>
        <a:graphic>
          <a:graphicData uri="http://schemas.openxmlformats.org/drawingml/2006/table">
            <a:tbl>
              <a:tblPr firstRow="1" firstCol="1" bandRow="1">
                <a:tableStyleId>{5C22544A-7EE6-4342-B048-85BDC9FD1C3A}</a:tableStyleId>
              </a:tblPr>
              <a:tblGrid>
                <a:gridCol w="707610">
                  <a:extLst>
                    <a:ext uri="{9D8B030D-6E8A-4147-A177-3AD203B41FA5}">
                      <a16:colId xmlns:a16="http://schemas.microsoft.com/office/drawing/2014/main" val="391634748"/>
                    </a:ext>
                  </a:extLst>
                </a:gridCol>
                <a:gridCol w="2660616">
                  <a:extLst>
                    <a:ext uri="{9D8B030D-6E8A-4147-A177-3AD203B41FA5}">
                      <a16:colId xmlns:a16="http://schemas.microsoft.com/office/drawing/2014/main" val="1497749437"/>
                    </a:ext>
                  </a:extLst>
                </a:gridCol>
                <a:gridCol w="3527861">
                  <a:extLst>
                    <a:ext uri="{9D8B030D-6E8A-4147-A177-3AD203B41FA5}">
                      <a16:colId xmlns:a16="http://schemas.microsoft.com/office/drawing/2014/main" val="3919235855"/>
                    </a:ext>
                  </a:extLst>
                </a:gridCol>
                <a:gridCol w="2044712">
                  <a:extLst>
                    <a:ext uri="{9D8B030D-6E8A-4147-A177-3AD203B41FA5}">
                      <a16:colId xmlns:a16="http://schemas.microsoft.com/office/drawing/2014/main" val="3495416070"/>
                    </a:ext>
                  </a:extLst>
                </a:gridCol>
              </a:tblGrid>
              <a:tr h="326645">
                <a:tc>
                  <a:txBody>
                    <a:bodyPr/>
                    <a:lstStyle/>
                    <a:p>
                      <a:pPr marL="0" marR="0" algn="ctr">
                        <a:lnSpc>
                          <a:spcPct val="150000"/>
                        </a:lnSpc>
                        <a:spcBef>
                          <a:spcPts val="600"/>
                        </a:spcBef>
                        <a:spcAft>
                          <a:spcPts val="0"/>
                        </a:spcAft>
                      </a:pPr>
                      <a:r>
                        <a:rPr lang="en-US" sz="1600" dirty="0">
                          <a:effectLst/>
                        </a:rPr>
                        <a:t>No.</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31367" marR="31367" marT="0" marB="0"/>
                </a:tc>
                <a:tc>
                  <a:txBody>
                    <a:bodyPr/>
                    <a:lstStyle/>
                    <a:p>
                      <a:pPr marL="0" marR="0" algn="ctr">
                        <a:lnSpc>
                          <a:spcPct val="150000"/>
                        </a:lnSpc>
                        <a:spcBef>
                          <a:spcPts val="600"/>
                        </a:spcBef>
                        <a:spcAft>
                          <a:spcPts val="0"/>
                        </a:spcAft>
                      </a:pPr>
                      <a:r>
                        <a:rPr lang="en-US" sz="1600" dirty="0">
                          <a:effectLst/>
                        </a:rPr>
                        <a:t>Name</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31367" marR="31367" marT="0" marB="0"/>
                </a:tc>
                <a:tc>
                  <a:txBody>
                    <a:bodyPr/>
                    <a:lstStyle/>
                    <a:p>
                      <a:pPr marL="0" marR="0" algn="ctr">
                        <a:lnSpc>
                          <a:spcPct val="150000"/>
                        </a:lnSpc>
                        <a:spcBef>
                          <a:spcPts val="600"/>
                        </a:spcBef>
                        <a:spcAft>
                          <a:spcPts val="0"/>
                        </a:spcAft>
                      </a:pPr>
                      <a:r>
                        <a:rPr lang="en-US" sz="1600" dirty="0">
                          <a:effectLst/>
                        </a:rPr>
                        <a:t>Description</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31367" marR="31367" marT="0" marB="0"/>
                </a:tc>
                <a:tc>
                  <a:txBody>
                    <a:bodyPr/>
                    <a:lstStyle/>
                    <a:p>
                      <a:pPr marL="0" marR="0" algn="ctr">
                        <a:lnSpc>
                          <a:spcPct val="150000"/>
                        </a:lnSpc>
                        <a:spcBef>
                          <a:spcPts val="600"/>
                        </a:spcBef>
                        <a:spcAft>
                          <a:spcPts val="0"/>
                        </a:spcAft>
                      </a:pPr>
                      <a:r>
                        <a:rPr lang="en-US" sz="1600" dirty="0">
                          <a:effectLst/>
                        </a:rPr>
                        <a:t>Writer</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31367" marR="31367" marT="0" marB="0"/>
                </a:tc>
                <a:extLst>
                  <a:ext uri="{0D108BD9-81ED-4DB2-BD59-A6C34878D82A}">
                    <a16:rowId xmlns:a16="http://schemas.microsoft.com/office/drawing/2014/main" val="4242073980"/>
                  </a:ext>
                </a:extLst>
              </a:tr>
            </a:tbl>
          </a:graphicData>
        </a:graphic>
      </p:graphicFrame>
    </p:spTree>
    <p:extLst>
      <p:ext uri="{BB962C8B-B14F-4D97-AF65-F5344CB8AC3E}">
        <p14:creationId xmlns:p14="http://schemas.microsoft.com/office/powerpoint/2010/main" val="3129687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40AD23A-E733-D154-329D-7E2BCC516C8C}"/>
              </a:ext>
            </a:extLst>
          </p:cNvPr>
          <p:cNvSpPr>
            <a:spLocks noGrp="1"/>
          </p:cNvSpPr>
          <p:nvPr>
            <p:ph sz="half" idx="1"/>
          </p:nvPr>
        </p:nvSpPr>
        <p:spPr>
          <a:xfrm>
            <a:off x="174318" y="1604157"/>
            <a:ext cx="4226233" cy="5082174"/>
          </a:xfrm>
        </p:spPr>
        <p:txBody>
          <a:bodyPr/>
          <a:lstStyle/>
          <a:p>
            <a:pPr marL="0" indent="0">
              <a:buNone/>
            </a:pPr>
            <a:r>
              <a:rPr lang="en-US" b="1" dirty="0">
                <a:latin typeface="Times New Roman" panose="02020603050405020304" pitchFamily="18" charset="0"/>
                <a:cs typeface="Times New Roman" panose="02020603050405020304" pitchFamily="18" charset="0"/>
              </a:rPr>
              <a:t>Sentence Extraction</a:t>
            </a: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The extracted text data is shown in the right</a:t>
            </a:r>
          </a:p>
          <a:p>
            <a:pPr marL="0" indent="0">
              <a:buNone/>
            </a:pPr>
            <a:r>
              <a:rPr lang="en-US" sz="2000" dirty="0">
                <a:latin typeface="Times New Roman" panose="02020603050405020304" pitchFamily="18" charset="0"/>
                <a:cs typeface="Times New Roman" panose="02020603050405020304" pitchFamily="18" charset="0"/>
              </a:rPr>
              <a:t> </a:t>
            </a:r>
          </a:p>
          <a:p>
            <a:pPr marL="0" indent="0">
              <a:buNone/>
            </a:pPr>
            <a:endParaRPr lang="en-US" sz="2800" b="1"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69B0B89E-97B2-34FC-0D6D-EB202A64A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899138" cy="1332692"/>
          </a:xfrm>
          <a:prstGeom prst="rect">
            <a:avLst/>
          </a:prstGeom>
        </p:spPr>
      </p:pic>
      <p:pic>
        <p:nvPicPr>
          <p:cNvPr id="6" name="图片 5">
            <a:extLst>
              <a:ext uri="{FF2B5EF4-FFF2-40B4-BE49-F238E27FC236}">
                <a16:creationId xmlns:a16="http://schemas.microsoft.com/office/drawing/2014/main" id="{96F5B855-53A6-F77A-6100-B77E26A0F5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9336" y="1"/>
            <a:ext cx="1899138" cy="1332692"/>
          </a:xfrm>
          <a:prstGeom prst="rect">
            <a:avLst/>
          </a:prstGeom>
        </p:spPr>
      </p:pic>
      <p:pic>
        <p:nvPicPr>
          <p:cNvPr id="7" name="图片 6">
            <a:extLst>
              <a:ext uri="{FF2B5EF4-FFF2-40B4-BE49-F238E27FC236}">
                <a16:creationId xmlns:a16="http://schemas.microsoft.com/office/drawing/2014/main" id="{40140CA2-28C6-D44B-A7E8-3C2E66EA15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8671" y="1"/>
            <a:ext cx="1899138" cy="1332692"/>
          </a:xfrm>
          <a:prstGeom prst="rect">
            <a:avLst/>
          </a:prstGeom>
        </p:spPr>
      </p:pic>
      <p:pic>
        <p:nvPicPr>
          <p:cNvPr id="8" name="图片 7">
            <a:extLst>
              <a:ext uri="{FF2B5EF4-FFF2-40B4-BE49-F238E27FC236}">
                <a16:creationId xmlns:a16="http://schemas.microsoft.com/office/drawing/2014/main" id="{4863F6A5-59A7-1DE3-06F0-13D73A24B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5041" y="-7069"/>
            <a:ext cx="1899138" cy="1332692"/>
          </a:xfrm>
          <a:prstGeom prst="rect">
            <a:avLst/>
          </a:prstGeom>
        </p:spPr>
      </p:pic>
      <p:pic>
        <p:nvPicPr>
          <p:cNvPr id="9" name="图片 8">
            <a:extLst>
              <a:ext uri="{FF2B5EF4-FFF2-40B4-BE49-F238E27FC236}">
                <a16:creationId xmlns:a16="http://schemas.microsoft.com/office/drawing/2014/main" id="{6F303788-CEAF-8680-BCFB-FC105B859D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1411" y="-7069"/>
            <a:ext cx="1899138" cy="1332692"/>
          </a:xfrm>
          <a:prstGeom prst="rect">
            <a:avLst/>
          </a:prstGeom>
        </p:spPr>
      </p:pic>
      <p:pic>
        <p:nvPicPr>
          <p:cNvPr id="10" name="图片 9">
            <a:extLst>
              <a:ext uri="{FF2B5EF4-FFF2-40B4-BE49-F238E27FC236}">
                <a16:creationId xmlns:a16="http://schemas.microsoft.com/office/drawing/2014/main" id="{91666A63-A94C-C9DC-7D42-912D864B9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0943" y="-7069"/>
            <a:ext cx="1899138" cy="1332692"/>
          </a:xfrm>
          <a:prstGeom prst="rect">
            <a:avLst/>
          </a:prstGeom>
        </p:spPr>
      </p:pic>
      <p:pic>
        <p:nvPicPr>
          <p:cNvPr id="2" name="图片 1">
            <a:extLst>
              <a:ext uri="{FF2B5EF4-FFF2-40B4-BE49-F238E27FC236}">
                <a16:creationId xmlns:a16="http://schemas.microsoft.com/office/drawing/2014/main" id="{21D54B47-1885-CE41-C0A4-36D50997554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8330" y="1597087"/>
            <a:ext cx="7491751" cy="4368018"/>
          </a:xfrm>
          <a:prstGeom prst="rect">
            <a:avLst/>
          </a:prstGeom>
          <a:noFill/>
          <a:ln>
            <a:noFill/>
          </a:ln>
        </p:spPr>
      </p:pic>
    </p:spTree>
    <p:extLst>
      <p:ext uri="{BB962C8B-B14F-4D97-AF65-F5344CB8AC3E}">
        <p14:creationId xmlns:p14="http://schemas.microsoft.com/office/powerpoint/2010/main" val="3354770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40AD23A-E733-D154-329D-7E2BCC516C8C}"/>
              </a:ext>
            </a:extLst>
          </p:cNvPr>
          <p:cNvSpPr>
            <a:spLocks noGrp="1"/>
          </p:cNvSpPr>
          <p:nvPr>
            <p:ph sz="half" idx="1"/>
          </p:nvPr>
        </p:nvSpPr>
        <p:spPr>
          <a:xfrm>
            <a:off x="317192" y="1332694"/>
            <a:ext cx="11633507" cy="5082174"/>
          </a:xfrm>
        </p:spPr>
        <p:txBody>
          <a:bodyPr/>
          <a:lstStyle/>
          <a:p>
            <a:pPr marL="0" indent="0">
              <a:buNone/>
            </a:pPr>
            <a:r>
              <a:rPr lang="en-US" b="1" dirty="0">
                <a:latin typeface="Times New Roman" panose="02020603050405020304" pitchFamily="18" charset="0"/>
                <a:cs typeface="Times New Roman" panose="02020603050405020304" pitchFamily="18" charset="0"/>
              </a:rPr>
              <a:t>Data Preparation</a:t>
            </a:r>
          </a:p>
          <a:p>
            <a:pPr marL="0" indent="0">
              <a:buNone/>
            </a:pPr>
            <a:endParaRPr lang="en-US" sz="2800" b="1"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69B0B89E-97B2-34FC-0D6D-EB202A64A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899138" cy="1332692"/>
          </a:xfrm>
          <a:prstGeom prst="rect">
            <a:avLst/>
          </a:prstGeom>
        </p:spPr>
      </p:pic>
      <p:pic>
        <p:nvPicPr>
          <p:cNvPr id="6" name="图片 5">
            <a:extLst>
              <a:ext uri="{FF2B5EF4-FFF2-40B4-BE49-F238E27FC236}">
                <a16:creationId xmlns:a16="http://schemas.microsoft.com/office/drawing/2014/main" id="{96F5B855-53A6-F77A-6100-B77E26A0F5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9336" y="1"/>
            <a:ext cx="1899138" cy="1332692"/>
          </a:xfrm>
          <a:prstGeom prst="rect">
            <a:avLst/>
          </a:prstGeom>
        </p:spPr>
      </p:pic>
      <p:pic>
        <p:nvPicPr>
          <p:cNvPr id="7" name="图片 6">
            <a:extLst>
              <a:ext uri="{FF2B5EF4-FFF2-40B4-BE49-F238E27FC236}">
                <a16:creationId xmlns:a16="http://schemas.microsoft.com/office/drawing/2014/main" id="{40140CA2-28C6-D44B-A7E8-3C2E66EA15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8671" y="1"/>
            <a:ext cx="1899138" cy="1332692"/>
          </a:xfrm>
          <a:prstGeom prst="rect">
            <a:avLst/>
          </a:prstGeom>
        </p:spPr>
      </p:pic>
      <p:pic>
        <p:nvPicPr>
          <p:cNvPr id="8" name="图片 7">
            <a:extLst>
              <a:ext uri="{FF2B5EF4-FFF2-40B4-BE49-F238E27FC236}">
                <a16:creationId xmlns:a16="http://schemas.microsoft.com/office/drawing/2014/main" id="{4863F6A5-59A7-1DE3-06F0-13D73A24B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5041" y="-7069"/>
            <a:ext cx="1899138" cy="1332692"/>
          </a:xfrm>
          <a:prstGeom prst="rect">
            <a:avLst/>
          </a:prstGeom>
        </p:spPr>
      </p:pic>
      <p:pic>
        <p:nvPicPr>
          <p:cNvPr id="9" name="图片 8">
            <a:extLst>
              <a:ext uri="{FF2B5EF4-FFF2-40B4-BE49-F238E27FC236}">
                <a16:creationId xmlns:a16="http://schemas.microsoft.com/office/drawing/2014/main" id="{6F303788-CEAF-8680-BCFB-FC105B859D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1411" y="-7069"/>
            <a:ext cx="1899138" cy="1332692"/>
          </a:xfrm>
          <a:prstGeom prst="rect">
            <a:avLst/>
          </a:prstGeom>
        </p:spPr>
      </p:pic>
      <p:pic>
        <p:nvPicPr>
          <p:cNvPr id="10" name="图片 9">
            <a:extLst>
              <a:ext uri="{FF2B5EF4-FFF2-40B4-BE49-F238E27FC236}">
                <a16:creationId xmlns:a16="http://schemas.microsoft.com/office/drawing/2014/main" id="{91666A63-A94C-C9DC-7D42-912D864B9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0943" y="-7069"/>
            <a:ext cx="1899138" cy="1332692"/>
          </a:xfrm>
          <a:prstGeom prst="rect">
            <a:avLst/>
          </a:prstGeom>
        </p:spPr>
      </p:pic>
      <p:graphicFrame>
        <p:nvGraphicFramePr>
          <p:cNvPr id="11" name="图示 10">
            <a:extLst>
              <a:ext uri="{FF2B5EF4-FFF2-40B4-BE49-F238E27FC236}">
                <a16:creationId xmlns:a16="http://schemas.microsoft.com/office/drawing/2014/main" id="{7CBF433D-E276-F2E2-FC07-5C82411E4709}"/>
              </a:ext>
            </a:extLst>
          </p:cNvPr>
          <p:cNvGraphicFramePr/>
          <p:nvPr>
            <p:extLst>
              <p:ext uri="{D42A27DB-BD31-4B8C-83A1-F6EECF244321}">
                <p14:modId xmlns:p14="http://schemas.microsoft.com/office/powerpoint/2010/main" val="1859728877"/>
              </p:ext>
            </p:extLst>
          </p:nvPr>
        </p:nvGraphicFramePr>
        <p:xfrm>
          <a:off x="497841" y="1859594"/>
          <a:ext cx="11074400" cy="1562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箭头: 下 11">
            <a:extLst>
              <a:ext uri="{FF2B5EF4-FFF2-40B4-BE49-F238E27FC236}">
                <a16:creationId xmlns:a16="http://schemas.microsoft.com/office/drawing/2014/main" id="{A0C71271-74D7-8371-B165-A31BD551D2A2}"/>
              </a:ext>
            </a:extLst>
          </p:cNvPr>
          <p:cNvSpPr/>
          <p:nvPr/>
        </p:nvSpPr>
        <p:spPr>
          <a:xfrm>
            <a:off x="838200" y="3149600"/>
            <a:ext cx="484632" cy="49530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3" name="文本框 12">
            <a:extLst>
              <a:ext uri="{FF2B5EF4-FFF2-40B4-BE49-F238E27FC236}">
                <a16:creationId xmlns:a16="http://schemas.microsoft.com/office/drawing/2014/main" id="{008F849B-79D5-408A-A30E-D9DD04D724F4}"/>
              </a:ext>
            </a:extLst>
          </p:cNvPr>
          <p:cNvSpPr txBox="1"/>
          <p:nvPr/>
        </p:nvSpPr>
        <p:spPr>
          <a:xfrm>
            <a:off x="431800" y="3848100"/>
            <a:ext cx="1467339" cy="1477328"/>
          </a:xfrm>
          <a:prstGeom prst="rect">
            <a:avLst/>
          </a:prstGeom>
          <a:noFill/>
          <a:ln>
            <a:solidFill>
              <a:srgbClr val="002060"/>
            </a:solidFill>
          </a:ln>
        </p:spPr>
        <p:txBody>
          <a:bodyPr wrap="square" rtlCol="0">
            <a:spAutoFit/>
          </a:bodyPr>
          <a:lstStyle/>
          <a:p>
            <a:r>
              <a:rPr lang="en-US" dirty="0">
                <a:latin typeface="Times New Roman" panose="02020603050405020304" pitchFamily="18" charset="0"/>
                <a:ea typeface="宋体" panose="02010600030101010101" pitchFamily="2" charset="-122"/>
              </a:rPr>
              <a:t>B</a:t>
            </a:r>
            <a:r>
              <a:rPr lang="en-US" sz="1800" dirty="0">
                <a:effectLst/>
                <a:latin typeface="Times New Roman" panose="02020603050405020304" pitchFamily="18" charset="0"/>
                <a:ea typeface="宋体" panose="02010600030101010101" pitchFamily="2" charset="-122"/>
              </a:rPr>
              <a:t>reaking text data into sentences, words, or short phrases</a:t>
            </a:r>
            <a:endParaRPr lang="en-US" dirty="0"/>
          </a:p>
        </p:txBody>
      </p:sp>
      <p:sp>
        <p:nvSpPr>
          <p:cNvPr id="14" name="箭头: 下 13">
            <a:extLst>
              <a:ext uri="{FF2B5EF4-FFF2-40B4-BE49-F238E27FC236}">
                <a16:creationId xmlns:a16="http://schemas.microsoft.com/office/drawing/2014/main" id="{9C2D114A-4CBA-12CB-6B69-8B4776D48C49}"/>
              </a:ext>
            </a:extLst>
          </p:cNvPr>
          <p:cNvSpPr/>
          <p:nvPr/>
        </p:nvSpPr>
        <p:spPr>
          <a:xfrm>
            <a:off x="3276600" y="3143251"/>
            <a:ext cx="484632" cy="49530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5" name="文本框 14">
            <a:extLst>
              <a:ext uri="{FF2B5EF4-FFF2-40B4-BE49-F238E27FC236}">
                <a16:creationId xmlns:a16="http://schemas.microsoft.com/office/drawing/2014/main" id="{BAA71C74-6E4A-C461-D0D1-6F73B00FF3AE}"/>
              </a:ext>
            </a:extLst>
          </p:cNvPr>
          <p:cNvSpPr txBox="1"/>
          <p:nvPr/>
        </p:nvSpPr>
        <p:spPr>
          <a:xfrm>
            <a:off x="2628900" y="3764119"/>
            <a:ext cx="1727200" cy="2031325"/>
          </a:xfrm>
          <a:prstGeom prst="rect">
            <a:avLst/>
          </a:prstGeom>
          <a:noFill/>
          <a:ln>
            <a:solidFill>
              <a:srgbClr val="002060"/>
            </a:solidFill>
          </a:ln>
        </p:spPr>
        <p:txBody>
          <a:bodyPr wrap="square" rtlCol="0">
            <a:spAutoFit/>
          </a:bodyPr>
          <a:lstStyle/>
          <a:p>
            <a:r>
              <a:rPr lang="en-US" dirty="0">
                <a:latin typeface="Times New Roman" panose="02020603050405020304" pitchFamily="18" charset="0"/>
                <a:ea typeface="宋体" panose="02010600030101010101" pitchFamily="2" charset="-122"/>
              </a:rPr>
              <a:t>S</a:t>
            </a:r>
            <a:r>
              <a:rPr lang="en-US" sz="1800" dirty="0">
                <a:effectLst/>
                <a:latin typeface="Times New Roman" panose="02020603050405020304" pitchFamily="18" charset="0"/>
                <a:ea typeface="宋体" panose="02010600030101010101" pitchFamily="2" charset="-122"/>
              </a:rPr>
              <a:t>tandardization of tokens, and it usually consists of lemmatization, stemming, and lowercase.</a:t>
            </a:r>
            <a:endParaRPr lang="en-US" dirty="0"/>
          </a:p>
        </p:txBody>
      </p:sp>
      <p:sp>
        <p:nvSpPr>
          <p:cNvPr id="16" name="箭头: 下 15">
            <a:extLst>
              <a:ext uri="{FF2B5EF4-FFF2-40B4-BE49-F238E27FC236}">
                <a16:creationId xmlns:a16="http://schemas.microsoft.com/office/drawing/2014/main" id="{24E8DC7A-8EA8-584D-961A-A0EEE652CE87}"/>
              </a:ext>
            </a:extLst>
          </p:cNvPr>
          <p:cNvSpPr/>
          <p:nvPr/>
        </p:nvSpPr>
        <p:spPr>
          <a:xfrm>
            <a:off x="5917809" y="3143251"/>
            <a:ext cx="484632" cy="49530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7" name="文本框 16">
            <a:extLst>
              <a:ext uri="{FF2B5EF4-FFF2-40B4-BE49-F238E27FC236}">
                <a16:creationId xmlns:a16="http://schemas.microsoft.com/office/drawing/2014/main" id="{4E28264A-A49A-B2BB-2F53-09DB98636039}"/>
              </a:ext>
            </a:extLst>
          </p:cNvPr>
          <p:cNvSpPr txBox="1"/>
          <p:nvPr/>
        </p:nvSpPr>
        <p:spPr>
          <a:xfrm>
            <a:off x="5486400" y="3764119"/>
            <a:ext cx="1422400" cy="1477328"/>
          </a:xfrm>
          <a:prstGeom prst="rect">
            <a:avLst/>
          </a:prstGeom>
          <a:noFill/>
          <a:ln>
            <a:solidFill>
              <a:srgbClr val="002060"/>
            </a:solidFill>
          </a:ln>
        </p:spPr>
        <p:txBody>
          <a:bodyPr wrap="square" rtlCol="0">
            <a:spAutoFit/>
          </a:bodyPr>
          <a:lstStyle/>
          <a:p>
            <a:r>
              <a:rPr lang="en-US" dirty="0">
                <a:latin typeface="Times New Roman" panose="02020603050405020304" pitchFamily="18" charset="0"/>
                <a:ea typeface="宋体" panose="02010600030101010101" pitchFamily="2" charset="-122"/>
              </a:rPr>
              <a:t>Including text punctuation and </a:t>
            </a:r>
            <a:r>
              <a:rPr lang="en-US" sz="1800" dirty="0">
                <a:effectLst/>
                <a:latin typeface="Times New Roman" panose="02020603050405020304" pitchFamily="18" charset="0"/>
                <a:ea typeface="宋体" panose="02010600030101010101" pitchFamily="2" charset="-122"/>
              </a:rPr>
              <a:t>special symbol </a:t>
            </a:r>
            <a:endParaRPr lang="en-US" dirty="0"/>
          </a:p>
        </p:txBody>
      </p:sp>
      <p:sp>
        <p:nvSpPr>
          <p:cNvPr id="18" name="箭头: 下 17">
            <a:extLst>
              <a:ext uri="{FF2B5EF4-FFF2-40B4-BE49-F238E27FC236}">
                <a16:creationId xmlns:a16="http://schemas.microsoft.com/office/drawing/2014/main" id="{FC906850-F228-4AD2-F807-91A88E88030B}"/>
              </a:ext>
            </a:extLst>
          </p:cNvPr>
          <p:cNvSpPr/>
          <p:nvPr/>
        </p:nvSpPr>
        <p:spPr>
          <a:xfrm>
            <a:off x="8449622" y="3162302"/>
            <a:ext cx="484632" cy="476249"/>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9" name="文本框 18">
            <a:extLst>
              <a:ext uri="{FF2B5EF4-FFF2-40B4-BE49-F238E27FC236}">
                <a16:creationId xmlns:a16="http://schemas.microsoft.com/office/drawing/2014/main" id="{9CCF8A4F-BC0F-0392-BE67-4604431D92F3}"/>
              </a:ext>
            </a:extLst>
          </p:cNvPr>
          <p:cNvSpPr txBox="1"/>
          <p:nvPr/>
        </p:nvSpPr>
        <p:spPr>
          <a:xfrm>
            <a:off x="7934179" y="3764119"/>
            <a:ext cx="1819421" cy="2308324"/>
          </a:xfrm>
          <a:prstGeom prst="rect">
            <a:avLst/>
          </a:prstGeom>
          <a:noFill/>
          <a:ln>
            <a:solidFill>
              <a:srgbClr val="002060"/>
            </a:solidFill>
          </a:ln>
        </p:spPr>
        <p:txBody>
          <a:bodyPr wrap="square" rtlCol="0">
            <a:spAutoFit/>
          </a:bodyPr>
          <a:lstStyle/>
          <a:p>
            <a:r>
              <a:rPr lang="en-US" sz="1800" dirty="0" err="1">
                <a:effectLst/>
                <a:latin typeface="Times New Roman" panose="02020603050405020304" pitchFamily="18" charset="0"/>
                <a:ea typeface="宋体" panose="02010600030101010101" pitchFamily="2" charset="-122"/>
              </a:rPr>
              <a:t>Stopword</a:t>
            </a:r>
            <a:r>
              <a:rPr lang="en-US" sz="1800" dirty="0">
                <a:effectLst/>
                <a:latin typeface="Times New Roman" panose="02020603050405020304" pitchFamily="18" charset="0"/>
                <a:ea typeface="宋体" panose="02010600030101010101" pitchFamily="2" charset="-122"/>
              </a:rPr>
              <a:t> are meaningless words, most of them are small words like preposition, pronoun, modals, and etc. </a:t>
            </a:r>
            <a:endParaRPr lang="en-US" dirty="0"/>
          </a:p>
        </p:txBody>
      </p:sp>
      <p:sp>
        <p:nvSpPr>
          <p:cNvPr id="20" name="箭头: 下 19">
            <a:extLst>
              <a:ext uri="{FF2B5EF4-FFF2-40B4-BE49-F238E27FC236}">
                <a16:creationId xmlns:a16="http://schemas.microsoft.com/office/drawing/2014/main" id="{19F369B6-8055-9EBA-9243-8497D6391223}"/>
              </a:ext>
            </a:extLst>
          </p:cNvPr>
          <p:cNvSpPr/>
          <p:nvPr/>
        </p:nvSpPr>
        <p:spPr>
          <a:xfrm>
            <a:off x="10646918" y="3190875"/>
            <a:ext cx="484632" cy="476249"/>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1" name="文本框 20">
            <a:extLst>
              <a:ext uri="{FF2B5EF4-FFF2-40B4-BE49-F238E27FC236}">
                <a16:creationId xmlns:a16="http://schemas.microsoft.com/office/drawing/2014/main" id="{7A04E4AA-385E-D0FB-9C53-C382ECA3C138}"/>
              </a:ext>
            </a:extLst>
          </p:cNvPr>
          <p:cNvSpPr txBox="1"/>
          <p:nvPr/>
        </p:nvSpPr>
        <p:spPr>
          <a:xfrm>
            <a:off x="10200160" y="3873781"/>
            <a:ext cx="1674648" cy="1754326"/>
          </a:xfrm>
          <a:prstGeom prst="rect">
            <a:avLst/>
          </a:prstGeom>
          <a:noFill/>
          <a:ln>
            <a:solidFill>
              <a:srgbClr val="002060"/>
            </a:solidFill>
          </a:ln>
        </p:spPr>
        <p:txBody>
          <a:bodyPr wrap="square" rtlCol="0">
            <a:spAutoFit/>
          </a:bodyPr>
          <a:lstStyle/>
          <a:p>
            <a:r>
              <a:rPr lang="en-US" dirty="0">
                <a:latin typeface="Times New Roman" panose="02020603050405020304" pitchFamily="18" charset="0"/>
                <a:ea typeface="宋体" panose="02010600030101010101" pitchFamily="2" charset="-122"/>
              </a:rPr>
              <a:t>A</a:t>
            </a:r>
            <a:r>
              <a:rPr lang="en-US" sz="1800" dirty="0">
                <a:effectLst/>
                <a:latin typeface="Times New Roman" panose="02020603050405020304" pitchFamily="18" charset="0"/>
                <a:ea typeface="宋体" panose="02010600030101010101" pitchFamily="2" charset="-122"/>
              </a:rPr>
              <a:t>ssigning categorical tags to tokens based on the syntactic functions of the tokens.</a:t>
            </a:r>
            <a:endParaRPr lang="en-US" dirty="0"/>
          </a:p>
        </p:txBody>
      </p:sp>
      <p:sp>
        <p:nvSpPr>
          <p:cNvPr id="22" name="文本框 21">
            <a:extLst>
              <a:ext uri="{FF2B5EF4-FFF2-40B4-BE49-F238E27FC236}">
                <a16:creationId xmlns:a16="http://schemas.microsoft.com/office/drawing/2014/main" id="{8F96C303-BCF3-A9CE-0436-EECF3496E27E}"/>
              </a:ext>
            </a:extLst>
          </p:cNvPr>
          <p:cNvSpPr txBox="1"/>
          <p:nvPr/>
        </p:nvSpPr>
        <p:spPr>
          <a:xfrm>
            <a:off x="431800" y="5905500"/>
            <a:ext cx="6654800" cy="369332"/>
          </a:xfrm>
          <a:prstGeom prst="rect">
            <a:avLst/>
          </a:prstGeom>
          <a:noFill/>
        </p:spPr>
        <p:txBody>
          <a:bodyPr wrap="square" rtlCol="0">
            <a:spAutoFit/>
          </a:bodyPr>
          <a:lstStyle/>
          <a:p>
            <a:r>
              <a:rPr lang="en-US" i="1" dirty="0">
                <a:solidFill>
                  <a:srgbClr val="0070C0"/>
                </a:solidFill>
              </a:rPr>
              <a:t>  </a:t>
            </a:r>
          </a:p>
        </p:txBody>
      </p:sp>
    </p:spTree>
    <p:extLst>
      <p:ext uri="{BB962C8B-B14F-4D97-AF65-F5344CB8AC3E}">
        <p14:creationId xmlns:p14="http://schemas.microsoft.com/office/powerpoint/2010/main" val="995634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40AD23A-E733-D154-329D-7E2BCC516C8C}"/>
              </a:ext>
            </a:extLst>
          </p:cNvPr>
          <p:cNvSpPr>
            <a:spLocks noGrp="1"/>
          </p:cNvSpPr>
          <p:nvPr>
            <p:ph sz="half" idx="1"/>
          </p:nvPr>
        </p:nvSpPr>
        <p:spPr>
          <a:xfrm>
            <a:off x="174318" y="1604157"/>
            <a:ext cx="4226233" cy="5082174"/>
          </a:xfrm>
        </p:spPr>
        <p:txBody>
          <a:bodyPr/>
          <a:lstStyle/>
          <a:p>
            <a:pPr marL="0" indent="0">
              <a:buNone/>
            </a:pPr>
            <a:r>
              <a:rPr lang="en-US" b="1" dirty="0">
                <a:latin typeface="Times New Roman" panose="02020603050405020304" pitchFamily="18" charset="0"/>
                <a:cs typeface="Times New Roman" panose="02020603050405020304" pitchFamily="18" charset="0"/>
              </a:rPr>
              <a:t>Prepared Data</a:t>
            </a: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The prepared dataset is shown in the right</a:t>
            </a:r>
          </a:p>
          <a:p>
            <a:pPr marL="0" indent="0">
              <a:buNone/>
            </a:pPr>
            <a:r>
              <a:rPr lang="en-US" sz="2000" dirty="0">
                <a:latin typeface="Times New Roman" panose="02020603050405020304" pitchFamily="18" charset="0"/>
                <a:cs typeface="Times New Roman" panose="02020603050405020304" pitchFamily="18" charset="0"/>
              </a:rPr>
              <a:t> </a:t>
            </a:r>
          </a:p>
          <a:p>
            <a:pPr marL="0" indent="0">
              <a:buNone/>
            </a:pPr>
            <a:endParaRPr lang="en-US" sz="2800" b="1"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69B0B89E-97B2-34FC-0D6D-EB202A64A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899138" cy="1332692"/>
          </a:xfrm>
          <a:prstGeom prst="rect">
            <a:avLst/>
          </a:prstGeom>
        </p:spPr>
      </p:pic>
      <p:pic>
        <p:nvPicPr>
          <p:cNvPr id="6" name="图片 5">
            <a:extLst>
              <a:ext uri="{FF2B5EF4-FFF2-40B4-BE49-F238E27FC236}">
                <a16:creationId xmlns:a16="http://schemas.microsoft.com/office/drawing/2014/main" id="{96F5B855-53A6-F77A-6100-B77E26A0F5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9336" y="1"/>
            <a:ext cx="1899138" cy="1332692"/>
          </a:xfrm>
          <a:prstGeom prst="rect">
            <a:avLst/>
          </a:prstGeom>
        </p:spPr>
      </p:pic>
      <p:pic>
        <p:nvPicPr>
          <p:cNvPr id="7" name="图片 6">
            <a:extLst>
              <a:ext uri="{FF2B5EF4-FFF2-40B4-BE49-F238E27FC236}">
                <a16:creationId xmlns:a16="http://schemas.microsoft.com/office/drawing/2014/main" id="{40140CA2-28C6-D44B-A7E8-3C2E66EA15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8671" y="1"/>
            <a:ext cx="1899138" cy="1332692"/>
          </a:xfrm>
          <a:prstGeom prst="rect">
            <a:avLst/>
          </a:prstGeom>
        </p:spPr>
      </p:pic>
      <p:pic>
        <p:nvPicPr>
          <p:cNvPr id="8" name="图片 7">
            <a:extLst>
              <a:ext uri="{FF2B5EF4-FFF2-40B4-BE49-F238E27FC236}">
                <a16:creationId xmlns:a16="http://schemas.microsoft.com/office/drawing/2014/main" id="{4863F6A5-59A7-1DE3-06F0-13D73A24B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5041" y="-7069"/>
            <a:ext cx="1899138" cy="1332692"/>
          </a:xfrm>
          <a:prstGeom prst="rect">
            <a:avLst/>
          </a:prstGeom>
        </p:spPr>
      </p:pic>
      <p:pic>
        <p:nvPicPr>
          <p:cNvPr id="9" name="图片 8">
            <a:extLst>
              <a:ext uri="{FF2B5EF4-FFF2-40B4-BE49-F238E27FC236}">
                <a16:creationId xmlns:a16="http://schemas.microsoft.com/office/drawing/2014/main" id="{6F303788-CEAF-8680-BCFB-FC105B859D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1411" y="-7069"/>
            <a:ext cx="1899138" cy="1332692"/>
          </a:xfrm>
          <a:prstGeom prst="rect">
            <a:avLst/>
          </a:prstGeom>
        </p:spPr>
      </p:pic>
      <p:pic>
        <p:nvPicPr>
          <p:cNvPr id="10" name="图片 9">
            <a:extLst>
              <a:ext uri="{FF2B5EF4-FFF2-40B4-BE49-F238E27FC236}">
                <a16:creationId xmlns:a16="http://schemas.microsoft.com/office/drawing/2014/main" id="{91666A63-A94C-C9DC-7D42-912D864B9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0943" y="-7069"/>
            <a:ext cx="1899138" cy="1332692"/>
          </a:xfrm>
          <a:prstGeom prst="rect">
            <a:avLst/>
          </a:prstGeom>
        </p:spPr>
      </p:pic>
      <p:pic>
        <p:nvPicPr>
          <p:cNvPr id="4" name="图片 3">
            <a:extLst>
              <a:ext uri="{FF2B5EF4-FFF2-40B4-BE49-F238E27FC236}">
                <a16:creationId xmlns:a16="http://schemas.microsoft.com/office/drawing/2014/main" id="{FE4E38FA-66A3-CAC4-2653-CEBA3AFE324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30828" y="1332693"/>
            <a:ext cx="5105400" cy="5384384"/>
          </a:xfrm>
          <a:prstGeom prst="rect">
            <a:avLst/>
          </a:prstGeom>
          <a:noFill/>
          <a:ln>
            <a:noFill/>
          </a:ln>
        </p:spPr>
      </p:pic>
    </p:spTree>
    <p:extLst>
      <p:ext uri="{BB962C8B-B14F-4D97-AF65-F5344CB8AC3E}">
        <p14:creationId xmlns:p14="http://schemas.microsoft.com/office/powerpoint/2010/main" val="20599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40AD23A-E733-D154-329D-7E2BCC516C8C}"/>
              </a:ext>
            </a:extLst>
          </p:cNvPr>
          <p:cNvSpPr>
            <a:spLocks noGrp="1"/>
          </p:cNvSpPr>
          <p:nvPr>
            <p:ph sz="half" idx="1"/>
          </p:nvPr>
        </p:nvSpPr>
        <p:spPr>
          <a:xfrm>
            <a:off x="317192" y="1332694"/>
            <a:ext cx="11633507" cy="5082174"/>
          </a:xfrm>
        </p:spPr>
        <p:txBody>
          <a:bodyPr/>
          <a:lstStyle/>
          <a:p>
            <a:pPr marL="0" indent="0">
              <a:buNone/>
            </a:pPr>
            <a:r>
              <a:rPr lang="en-US" b="1" dirty="0">
                <a:latin typeface="Times New Roman" panose="02020603050405020304" pitchFamily="18" charset="0"/>
                <a:cs typeface="Times New Roman" panose="02020603050405020304" pitchFamily="18" charset="0"/>
              </a:rPr>
              <a:t>Data Labeling</a:t>
            </a:r>
          </a:p>
          <a:p>
            <a:pPr marL="0" indent="0">
              <a:buNone/>
            </a:pPr>
            <a:endParaRPr lang="en-US" sz="20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69B0B89E-97B2-34FC-0D6D-EB202A64A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899138" cy="1332692"/>
          </a:xfrm>
          <a:prstGeom prst="rect">
            <a:avLst/>
          </a:prstGeom>
        </p:spPr>
      </p:pic>
      <p:pic>
        <p:nvPicPr>
          <p:cNvPr id="6" name="图片 5">
            <a:extLst>
              <a:ext uri="{FF2B5EF4-FFF2-40B4-BE49-F238E27FC236}">
                <a16:creationId xmlns:a16="http://schemas.microsoft.com/office/drawing/2014/main" id="{96F5B855-53A6-F77A-6100-B77E26A0F5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9336" y="1"/>
            <a:ext cx="1899138" cy="1332692"/>
          </a:xfrm>
          <a:prstGeom prst="rect">
            <a:avLst/>
          </a:prstGeom>
        </p:spPr>
      </p:pic>
      <p:pic>
        <p:nvPicPr>
          <p:cNvPr id="7" name="图片 6">
            <a:extLst>
              <a:ext uri="{FF2B5EF4-FFF2-40B4-BE49-F238E27FC236}">
                <a16:creationId xmlns:a16="http://schemas.microsoft.com/office/drawing/2014/main" id="{40140CA2-28C6-D44B-A7E8-3C2E66EA15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8671" y="1"/>
            <a:ext cx="1899138" cy="1332692"/>
          </a:xfrm>
          <a:prstGeom prst="rect">
            <a:avLst/>
          </a:prstGeom>
        </p:spPr>
      </p:pic>
      <p:pic>
        <p:nvPicPr>
          <p:cNvPr id="8" name="图片 7">
            <a:extLst>
              <a:ext uri="{FF2B5EF4-FFF2-40B4-BE49-F238E27FC236}">
                <a16:creationId xmlns:a16="http://schemas.microsoft.com/office/drawing/2014/main" id="{4863F6A5-59A7-1DE3-06F0-13D73A24B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5041" y="-7069"/>
            <a:ext cx="1899138" cy="1332692"/>
          </a:xfrm>
          <a:prstGeom prst="rect">
            <a:avLst/>
          </a:prstGeom>
        </p:spPr>
      </p:pic>
      <p:pic>
        <p:nvPicPr>
          <p:cNvPr id="9" name="图片 8">
            <a:extLst>
              <a:ext uri="{FF2B5EF4-FFF2-40B4-BE49-F238E27FC236}">
                <a16:creationId xmlns:a16="http://schemas.microsoft.com/office/drawing/2014/main" id="{6F303788-CEAF-8680-BCFB-FC105B859D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1411" y="-7069"/>
            <a:ext cx="1899138" cy="1332692"/>
          </a:xfrm>
          <a:prstGeom prst="rect">
            <a:avLst/>
          </a:prstGeom>
        </p:spPr>
      </p:pic>
      <p:pic>
        <p:nvPicPr>
          <p:cNvPr id="10" name="图片 9">
            <a:extLst>
              <a:ext uri="{FF2B5EF4-FFF2-40B4-BE49-F238E27FC236}">
                <a16:creationId xmlns:a16="http://schemas.microsoft.com/office/drawing/2014/main" id="{91666A63-A94C-C9DC-7D42-912D864B9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0943" y="-7069"/>
            <a:ext cx="1899138" cy="1332692"/>
          </a:xfrm>
          <a:prstGeom prst="rect">
            <a:avLst/>
          </a:prstGeom>
        </p:spPr>
      </p:pic>
      <p:sp>
        <p:nvSpPr>
          <p:cNvPr id="12" name="文本框 11">
            <a:extLst>
              <a:ext uri="{FF2B5EF4-FFF2-40B4-BE49-F238E27FC236}">
                <a16:creationId xmlns:a16="http://schemas.microsoft.com/office/drawing/2014/main" id="{0F129D1F-2A69-609F-3979-A3375CB0180A}"/>
              </a:ext>
            </a:extLst>
          </p:cNvPr>
          <p:cNvSpPr txBox="1"/>
          <p:nvPr/>
        </p:nvSpPr>
        <p:spPr>
          <a:xfrm>
            <a:off x="1518216" y="2149508"/>
            <a:ext cx="2710010" cy="338554"/>
          </a:xfrm>
          <a:prstGeom prst="rect">
            <a:avLst/>
          </a:prstGeom>
          <a:noFill/>
        </p:spPr>
        <p:txBody>
          <a:bodyPr wrap="square" rtlCol="0">
            <a:spAutoFit/>
          </a:bodyPr>
          <a:lstStyle/>
          <a:p>
            <a:r>
              <a:rPr lang="en-US" sz="1600" b="1" i="1" dirty="0">
                <a:effectLst/>
                <a:latin typeface="Times New Roman" panose="02020603050405020304" pitchFamily="18" charset="0"/>
                <a:ea typeface="宋体" panose="02010600030101010101" pitchFamily="2" charset="-122"/>
              </a:rPr>
              <a:t>Labeled Dataset Output </a:t>
            </a:r>
            <a:endParaRPr lang="en-US" sz="1600" b="1" i="1" dirty="0"/>
          </a:p>
        </p:txBody>
      </p:sp>
      <p:graphicFrame>
        <p:nvGraphicFramePr>
          <p:cNvPr id="4" name="表格 3">
            <a:extLst>
              <a:ext uri="{FF2B5EF4-FFF2-40B4-BE49-F238E27FC236}">
                <a16:creationId xmlns:a16="http://schemas.microsoft.com/office/drawing/2014/main" id="{7DA0431F-E31F-182D-8F3E-AA194C8684EE}"/>
              </a:ext>
            </a:extLst>
          </p:cNvPr>
          <p:cNvGraphicFramePr>
            <a:graphicFrameLocks noGrp="1"/>
          </p:cNvGraphicFramePr>
          <p:nvPr>
            <p:extLst>
              <p:ext uri="{D42A27DB-BD31-4B8C-83A1-F6EECF244321}">
                <p14:modId xmlns:p14="http://schemas.microsoft.com/office/powerpoint/2010/main" val="1360034361"/>
              </p:ext>
            </p:extLst>
          </p:nvPr>
        </p:nvGraphicFramePr>
        <p:xfrm>
          <a:off x="5429249" y="1339764"/>
          <a:ext cx="6604417" cy="5518234"/>
        </p:xfrm>
        <a:graphic>
          <a:graphicData uri="http://schemas.openxmlformats.org/drawingml/2006/table">
            <a:tbl>
              <a:tblPr firstRow="1" firstCol="1" bandRow="1">
                <a:tableStyleId>{5C22544A-7EE6-4342-B048-85BDC9FD1C3A}</a:tableStyleId>
              </a:tblPr>
              <a:tblGrid>
                <a:gridCol w="1187638">
                  <a:extLst>
                    <a:ext uri="{9D8B030D-6E8A-4147-A177-3AD203B41FA5}">
                      <a16:colId xmlns:a16="http://schemas.microsoft.com/office/drawing/2014/main" val="3695447140"/>
                    </a:ext>
                  </a:extLst>
                </a:gridCol>
                <a:gridCol w="5416779">
                  <a:extLst>
                    <a:ext uri="{9D8B030D-6E8A-4147-A177-3AD203B41FA5}">
                      <a16:colId xmlns:a16="http://schemas.microsoft.com/office/drawing/2014/main" val="3765979299"/>
                    </a:ext>
                  </a:extLst>
                </a:gridCol>
              </a:tblGrid>
              <a:tr h="237772">
                <a:tc>
                  <a:txBody>
                    <a:bodyPr/>
                    <a:lstStyle/>
                    <a:p>
                      <a:pPr marL="0" marR="0" indent="104140" algn="ctr">
                        <a:lnSpc>
                          <a:spcPts val="1800"/>
                        </a:lnSpc>
                        <a:spcBef>
                          <a:spcPts val="0"/>
                        </a:spcBef>
                        <a:spcAft>
                          <a:spcPts val="0"/>
                        </a:spcAft>
                      </a:pPr>
                      <a:r>
                        <a:rPr lang="en-US" sz="1300" dirty="0">
                          <a:effectLst/>
                        </a:rPr>
                        <a:t>Class </a:t>
                      </a:r>
                      <a:endParaRPr lang="en-US" sz="1300" dirty="0">
                        <a:effectLst/>
                        <a:latin typeface="Calibri" panose="020F0502020204030204" pitchFamily="34" charset="0"/>
                        <a:ea typeface="等线" panose="02010600030101010101" pitchFamily="2" charset="-122"/>
                        <a:cs typeface="Times New Roman" panose="02020603050405020304" pitchFamily="18" charset="0"/>
                      </a:endParaRPr>
                    </a:p>
                  </a:txBody>
                  <a:tcPr marL="52375" marR="52375" marT="0" marB="0"/>
                </a:tc>
                <a:tc>
                  <a:txBody>
                    <a:bodyPr/>
                    <a:lstStyle/>
                    <a:p>
                      <a:pPr marL="0" marR="0" indent="23495" algn="ctr">
                        <a:lnSpc>
                          <a:spcPts val="1800"/>
                        </a:lnSpc>
                        <a:spcBef>
                          <a:spcPts val="0"/>
                        </a:spcBef>
                        <a:spcAft>
                          <a:spcPts val="0"/>
                        </a:spcAft>
                      </a:pPr>
                      <a:r>
                        <a:rPr lang="en-US" sz="1300">
                          <a:effectLst/>
                        </a:rPr>
                        <a:t>Words Related </a:t>
                      </a:r>
                      <a:endParaRPr lang="en-US" sz="1300">
                        <a:effectLst/>
                        <a:latin typeface="Calibri" panose="020F0502020204030204" pitchFamily="34" charset="0"/>
                        <a:ea typeface="等线" panose="02010600030101010101" pitchFamily="2" charset="-122"/>
                        <a:cs typeface="Times New Roman" panose="02020603050405020304" pitchFamily="18" charset="0"/>
                      </a:endParaRPr>
                    </a:p>
                  </a:txBody>
                  <a:tcPr marL="52375" marR="52375" marT="0" marB="0"/>
                </a:tc>
                <a:extLst>
                  <a:ext uri="{0D108BD9-81ED-4DB2-BD59-A6C34878D82A}">
                    <a16:rowId xmlns:a16="http://schemas.microsoft.com/office/drawing/2014/main" val="1349663573"/>
                  </a:ext>
                </a:extLst>
              </a:tr>
              <a:tr h="1312183">
                <a:tc>
                  <a:txBody>
                    <a:bodyPr/>
                    <a:lstStyle/>
                    <a:p>
                      <a:pPr marL="0" marR="0" indent="104140" algn="ctr">
                        <a:lnSpc>
                          <a:spcPts val="1800"/>
                        </a:lnSpc>
                        <a:spcBef>
                          <a:spcPts val="0"/>
                        </a:spcBef>
                        <a:spcAft>
                          <a:spcPts val="0"/>
                        </a:spcAft>
                      </a:pPr>
                      <a:r>
                        <a:rPr lang="en-US" sz="1300">
                          <a:effectLst/>
                        </a:rPr>
                        <a:t>stress (1) </a:t>
                      </a:r>
                      <a:endParaRPr lang="en-US" sz="1300">
                        <a:effectLst/>
                        <a:latin typeface="Calibri" panose="020F0502020204030204" pitchFamily="34" charset="0"/>
                        <a:ea typeface="等线" panose="02010600030101010101" pitchFamily="2" charset="-122"/>
                        <a:cs typeface="Times New Roman" panose="02020603050405020304" pitchFamily="18" charset="0"/>
                      </a:endParaRPr>
                    </a:p>
                  </a:txBody>
                  <a:tcPr marL="52375" marR="52375" marT="0" marB="0"/>
                </a:tc>
                <a:tc>
                  <a:txBody>
                    <a:bodyPr/>
                    <a:lstStyle/>
                    <a:p>
                      <a:pPr marL="0" marR="0" algn="just">
                        <a:lnSpc>
                          <a:spcPts val="1800"/>
                        </a:lnSpc>
                        <a:spcBef>
                          <a:spcPts val="0"/>
                        </a:spcBef>
                        <a:spcAft>
                          <a:spcPts val="0"/>
                        </a:spcAft>
                      </a:pPr>
                      <a:r>
                        <a:rPr lang="en-US" sz="1300" dirty="0">
                          <a:effectLst/>
                        </a:rPr>
                        <a:t>stress, stressed, stresses, stressing, stressful, stressfully, tension, tense, tensed, tensing, nervous, nervously, nervousness, pressure, pressures, pressuring, pressurize, pressurized, threat, threaten, threatened, threatening, threatens, threateningly, tightness, tight, tighten, tightens, tightening, tightened, intensity, tensity, forced, strain, strains, strained, straining, tenseness</a:t>
                      </a:r>
                      <a:endParaRPr lang="en-US" sz="1300" dirty="0">
                        <a:effectLst/>
                        <a:latin typeface="Calibri" panose="020F0502020204030204" pitchFamily="34" charset="0"/>
                        <a:ea typeface="等线" panose="02010600030101010101" pitchFamily="2" charset="-122"/>
                        <a:cs typeface="Times New Roman" panose="02020603050405020304" pitchFamily="18" charset="0"/>
                      </a:endParaRPr>
                    </a:p>
                  </a:txBody>
                  <a:tcPr marL="52375" marR="52375" marT="0" marB="0"/>
                </a:tc>
                <a:extLst>
                  <a:ext uri="{0D108BD9-81ED-4DB2-BD59-A6C34878D82A}">
                    <a16:rowId xmlns:a16="http://schemas.microsoft.com/office/drawing/2014/main" val="2328393101"/>
                  </a:ext>
                </a:extLst>
              </a:tr>
              <a:tr h="2118531">
                <a:tc>
                  <a:txBody>
                    <a:bodyPr/>
                    <a:lstStyle/>
                    <a:p>
                      <a:pPr marL="0" marR="0" indent="104140" algn="ctr">
                        <a:lnSpc>
                          <a:spcPts val="1800"/>
                        </a:lnSpc>
                        <a:spcBef>
                          <a:spcPts val="0"/>
                        </a:spcBef>
                        <a:spcAft>
                          <a:spcPts val="0"/>
                        </a:spcAft>
                      </a:pPr>
                      <a:r>
                        <a:rPr lang="en-US" sz="1300">
                          <a:effectLst/>
                        </a:rPr>
                        <a:t> trauma (2) </a:t>
                      </a:r>
                      <a:endParaRPr lang="en-US" sz="1300">
                        <a:effectLst/>
                        <a:latin typeface="Calibri" panose="020F0502020204030204" pitchFamily="34" charset="0"/>
                        <a:ea typeface="等线" panose="02010600030101010101" pitchFamily="2" charset="-122"/>
                        <a:cs typeface="Times New Roman" panose="02020603050405020304" pitchFamily="18" charset="0"/>
                      </a:endParaRPr>
                    </a:p>
                  </a:txBody>
                  <a:tcPr marL="52375" marR="52375" marT="0" marB="0"/>
                </a:tc>
                <a:tc>
                  <a:txBody>
                    <a:bodyPr/>
                    <a:lstStyle/>
                    <a:p>
                      <a:pPr marL="0" marR="0" algn="just">
                        <a:lnSpc>
                          <a:spcPts val="1800"/>
                        </a:lnSpc>
                        <a:spcBef>
                          <a:spcPts val="0"/>
                        </a:spcBef>
                        <a:spcAft>
                          <a:spcPts val="0"/>
                        </a:spcAft>
                      </a:pPr>
                      <a:r>
                        <a:rPr lang="en-US" sz="1300" dirty="0">
                          <a:effectLst/>
                        </a:rPr>
                        <a:t>agony, trauma, traumatized, </a:t>
                      </a:r>
                      <a:r>
                        <a:rPr lang="en-US" sz="1300" dirty="0" err="1">
                          <a:effectLst/>
                        </a:rPr>
                        <a:t>traumatise</a:t>
                      </a:r>
                      <a:r>
                        <a:rPr lang="en-US" sz="1300" dirty="0">
                          <a:effectLst/>
                        </a:rPr>
                        <a:t>, </a:t>
                      </a:r>
                      <a:r>
                        <a:rPr lang="en-US" sz="1300" dirty="0" err="1">
                          <a:effectLst/>
                        </a:rPr>
                        <a:t>traumatised</a:t>
                      </a:r>
                      <a:r>
                        <a:rPr lang="en-US" sz="1300" dirty="0">
                          <a:effectLst/>
                        </a:rPr>
                        <a:t>, </a:t>
                      </a:r>
                      <a:r>
                        <a:rPr lang="en-US" sz="1300" dirty="0" err="1">
                          <a:effectLst/>
                        </a:rPr>
                        <a:t>traumatises</a:t>
                      </a:r>
                      <a:r>
                        <a:rPr lang="en-US" sz="1300" dirty="0">
                          <a:effectLst/>
                        </a:rPr>
                        <a:t>, </a:t>
                      </a:r>
                      <a:r>
                        <a:rPr lang="en-US" sz="1300" dirty="0" err="1">
                          <a:effectLst/>
                        </a:rPr>
                        <a:t>traumatising</a:t>
                      </a:r>
                      <a:r>
                        <a:rPr lang="en-US" sz="1300" dirty="0">
                          <a:effectLst/>
                        </a:rPr>
                        <a:t>, traumatizing traumatize, traumatizes, traumatic, traumatically, offense, offend, offended, offends, abuse, abuses, abused, abusive, abusively, insult, insults, insulted, insulting, insultingly, affront, affronted, affronts, affronting, torture, tortures, tortured, torturing, massacre, massacred, massacres, massacring, tragedy, tragedies, tragic, tragical, tragically, beat, beaten, beating, beats, kill, kills, killing, distress, distressed, distressing, sorrow, sorrowful, sorrowfully, distressful anguish, anguishes, anguished, anguishing, torment, tormented, torments, tormenting, </a:t>
                      </a:r>
                      <a:endParaRPr lang="en-US" sz="1300" dirty="0">
                        <a:effectLst/>
                        <a:latin typeface="Calibri" panose="020F0502020204030204" pitchFamily="34" charset="0"/>
                        <a:ea typeface="等线" panose="02010600030101010101" pitchFamily="2" charset="-122"/>
                        <a:cs typeface="Times New Roman" panose="02020603050405020304" pitchFamily="18" charset="0"/>
                      </a:endParaRPr>
                    </a:p>
                  </a:txBody>
                  <a:tcPr marL="52375" marR="52375" marT="0" marB="0"/>
                </a:tc>
                <a:extLst>
                  <a:ext uri="{0D108BD9-81ED-4DB2-BD59-A6C34878D82A}">
                    <a16:rowId xmlns:a16="http://schemas.microsoft.com/office/drawing/2014/main" val="1984944086"/>
                  </a:ext>
                </a:extLst>
              </a:tr>
              <a:tr h="1849748">
                <a:tc>
                  <a:txBody>
                    <a:bodyPr/>
                    <a:lstStyle/>
                    <a:p>
                      <a:pPr marL="0" marR="0" indent="104140" algn="ctr">
                        <a:lnSpc>
                          <a:spcPts val="1800"/>
                        </a:lnSpc>
                        <a:spcBef>
                          <a:spcPts val="0"/>
                        </a:spcBef>
                        <a:spcAft>
                          <a:spcPts val="0"/>
                        </a:spcAft>
                      </a:pPr>
                      <a:r>
                        <a:rPr lang="en-US" sz="1300">
                          <a:effectLst/>
                        </a:rPr>
                        <a:t>anxiety (3) </a:t>
                      </a:r>
                      <a:endParaRPr lang="en-US" sz="1300">
                        <a:effectLst/>
                        <a:latin typeface="Calibri" panose="020F0502020204030204" pitchFamily="34" charset="0"/>
                        <a:ea typeface="等线" panose="02010600030101010101" pitchFamily="2" charset="-122"/>
                        <a:cs typeface="Times New Roman" panose="02020603050405020304" pitchFamily="18" charset="0"/>
                      </a:endParaRPr>
                    </a:p>
                  </a:txBody>
                  <a:tcPr marL="52375" marR="52375" marT="0" marB="0" anchor="ctr"/>
                </a:tc>
                <a:tc>
                  <a:txBody>
                    <a:bodyPr/>
                    <a:lstStyle/>
                    <a:p>
                      <a:pPr marL="0" marR="0" algn="just">
                        <a:lnSpc>
                          <a:spcPts val="1800"/>
                        </a:lnSpc>
                        <a:spcBef>
                          <a:spcPts val="0"/>
                        </a:spcBef>
                        <a:spcAft>
                          <a:spcPts val="0"/>
                        </a:spcAft>
                      </a:pPr>
                      <a:r>
                        <a:rPr lang="en-US" sz="1300" dirty="0">
                          <a:effectLst/>
                        </a:rPr>
                        <a:t>anxiety, anxieties, anxious, anxiously, worry, worries, worried, worrying, concern, concerns, concerned, agitation, agitate, agitated, agitates, perturbation, perturbative, perturb, perturbed, perturbs, panic, panicked, panicking, panics, disquiet, disquiets, disquieting, disquieted, disquietingly, disquietude, risk, risks, risky, could be killed, would be killed, angst, agonize, agonizes, agonized, agonizing, unease, uneasy, uneasily, restless, troublous, unrestful, jittery, jitteriness, panicky, uptight, apprehensive, apprehensiveness, apprehensively, restlessness, </a:t>
                      </a:r>
                      <a:endParaRPr lang="en-US" sz="1300" dirty="0">
                        <a:effectLst/>
                        <a:latin typeface="Calibri" panose="020F0502020204030204" pitchFamily="34" charset="0"/>
                        <a:ea typeface="等线" panose="02010600030101010101" pitchFamily="2" charset="-122"/>
                        <a:cs typeface="Times New Roman" panose="02020603050405020304" pitchFamily="18" charset="0"/>
                      </a:endParaRPr>
                    </a:p>
                  </a:txBody>
                  <a:tcPr marL="52375" marR="52375" marT="0" marB="0"/>
                </a:tc>
                <a:extLst>
                  <a:ext uri="{0D108BD9-81ED-4DB2-BD59-A6C34878D82A}">
                    <a16:rowId xmlns:a16="http://schemas.microsoft.com/office/drawing/2014/main" val="1851533058"/>
                  </a:ext>
                </a:extLst>
              </a:tr>
            </a:tbl>
          </a:graphicData>
        </a:graphic>
      </p:graphicFrame>
      <p:pic>
        <p:nvPicPr>
          <p:cNvPr id="13" name="图片 12">
            <a:extLst>
              <a:ext uri="{FF2B5EF4-FFF2-40B4-BE49-F238E27FC236}">
                <a16:creationId xmlns:a16="http://schemas.microsoft.com/office/drawing/2014/main" id="{4A1D7509-63D4-DEF0-9853-0DB34A81A4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8139" y="2536058"/>
            <a:ext cx="4655087" cy="3693292"/>
          </a:xfrm>
          <a:prstGeom prst="rect">
            <a:avLst/>
          </a:prstGeom>
          <a:noFill/>
          <a:ln>
            <a:noFill/>
          </a:ln>
        </p:spPr>
      </p:pic>
    </p:spTree>
    <p:extLst>
      <p:ext uri="{BB962C8B-B14F-4D97-AF65-F5344CB8AC3E}">
        <p14:creationId xmlns:p14="http://schemas.microsoft.com/office/powerpoint/2010/main" val="546985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40AD23A-E733-D154-329D-7E2BCC516C8C}"/>
              </a:ext>
            </a:extLst>
          </p:cNvPr>
          <p:cNvSpPr>
            <a:spLocks noGrp="1"/>
          </p:cNvSpPr>
          <p:nvPr>
            <p:ph sz="half" idx="1"/>
          </p:nvPr>
        </p:nvSpPr>
        <p:spPr>
          <a:xfrm>
            <a:off x="317192" y="1332694"/>
            <a:ext cx="11633507" cy="5082174"/>
          </a:xfrm>
        </p:spPr>
        <p:txBody>
          <a:bodyPr/>
          <a:lstStyle/>
          <a:p>
            <a:pPr marL="0" indent="0">
              <a:buNone/>
            </a:pPr>
            <a:r>
              <a:rPr lang="en-US" b="1" dirty="0">
                <a:latin typeface="Times New Roman" panose="02020603050405020304" pitchFamily="18" charset="0"/>
                <a:cs typeface="Times New Roman" panose="02020603050405020304" pitchFamily="18" charset="0"/>
              </a:rPr>
              <a:t>Data Labeling-cont. </a:t>
            </a:r>
          </a:p>
          <a:p>
            <a:pPr marL="0" indent="0">
              <a:buNone/>
            </a:pPr>
            <a:endParaRPr lang="en-US" sz="20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69B0B89E-97B2-34FC-0D6D-EB202A64A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899138" cy="1332692"/>
          </a:xfrm>
          <a:prstGeom prst="rect">
            <a:avLst/>
          </a:prstGeom>
        </p:spPr>
      </p:pic>
      <p:pic>
        <p:nvPicPr>
          <p:cNvPr id="6" name="图片 5">
            <a:extLst>
              <a:ext uri="{FF2B5EF4-FFF2-40B4-BE49-F238E27FC236}">
                <a16:creationId xmlns:a16="http://schemas.microsoft.com/office/drawing/2014/main" id="{96F5B855-53A6-F77A-6100-B77E26A0F5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9336" y="1"/>
            <a:ext cx="1899138" cy="1332692"/>
          </a:xfrm>
          <a:prstGeom prst="rect">
            <a:avLst/>
          </a:prstGeom>
        </p:spPr>
      </p:pic>
      <p:pic>
        <p:nvPicPr>
          <p:cNvPr id="7" name="图片 6">
            <a:extLst>
              <a:ext uri="{FF2B5EF4-FFF2-40B4-BE49-F238E27FC236}">
                <a16:creationId xmlns:a16="http://schemas.microsoft.com/office/drawing/2014/main" id="{40140CA2-28C6-D44B-A7E8-3C2E66EA15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8671" y="1"/>
            <a:ext cx="1899138" cy="1332692"/>
          </a:xfrm>
          <a:prstGeom prst="rect">
            <a:avLst/>
          </a:prstGeom>
        </p:spPr>
      </p:pic>
      <p:pic>
        <p:nvPicPr>
          <p:cNvPr id="8" name="图片 7">
            <a:extLst>
              <a:ext uri="{FF2B5EF4-FFF2-40B4-BE49-F238E27FC236}">
                <a16:creationId xmlns:a16="http://schemas.microsoft.com/office/drawing/2014/main" id="{4863F6A5-59A7-1DE3-06F0-13D73A24B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5041" y="-7069"/>
            <a:ext cx="1899138" cy="1332692"/>
          </a:xfrm>
          <a:prstGeom prst="rect">
            <a:avLst/>
          </a:prstGeom>
        </p:spPr>
      </p:pic>
      <p:pic>
        <p:nvPicPr>
          <p:cNvPr id="9" name="图片 8">
            <a:extLst>
              <a:ext uri="{FF2B5EF4-FFF2-40B4-BE49-F238E27FC236}">
                <a16:creationId xmlns:a16="http://schemas.microsoft.com/office/drawing/2014/main" id="{6F303788-CEAF-8680-BCFB-FC105B859D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1411" y="-7069"/>
            <a:ext cx="1899138" cy="1332692"/>
          </a:xfrm>
          <a:prstGeom prst="rect">
            <a:avLst/>
          </a:prstGeom>
        </p:spPr>
      </p:pic>
      <p:pic>
        <p:nvPicPr>
          <p:cNvPr id="10" name="图片 9">
            <a:extLst>
              <a:ext uri="{FF2B5EF4-FFF2-40B4-BE49-F238E27FC236}">
                <a16:creationId xmlns:a16="http://schemas.microsoft.com/office/drawing/2014/main" id="{91666A63-A94C-C9DC-7D42-912D864B9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0943" y="-7069"/>
            <a:ext cx="1899138" cy="1332692"/>
          </a:xfrm>
          <a:prstGeom prst="rect">
            <a:avLst/>
          </a:prstGeom>
        </p:spPr>
      </p:pic>
      <p:sp>
        <p:nvSpPr>
          <p:cNvPr id="12" name="文本框 11">
            <a:extLst>
              <a:ext uri="{FF2B5EF4-FFF2-40B4-BE49-F238E27FC236}">
                <a16:creationId xmlns:a16="http://schemas.microsoft.com/office/drawing/2014/main" id="{0F129D1F-2A69-609F-3979-A3375CB0180A}"/>
              </a:ext>
            </a:extLst>
          </p:cNvPr>
          <p:cNvSpPr txBox="1"/>
          <p:nvPr/>
        </p:nvSpPr>
        <p:spPr>
          <a:xfrm>
            <a:off x="4022774" y="1648161"/>
            <a:ext cx="4449714" cy="461665"/>
          </a:xfrm>
          <a:prstGeom prst="rect">
            <a:avLst/>
          </a:prstGeom>
          <a:noFill/>
        </p:spPr>
        <p:txBody>
          <a:bodyPr wrap="square" rtlCol="0">
            <a:spAutoFit/>
          </a:bodyPr>
          <a:lstStyle/>
          <a:p>
            <a:r>
              <a:rPr lang="en-US" sz="2400" i="1" dirty="0">
                <a:effectLst/>
                <a:latin typeface="Times New Roman" panose="02020603050405020304" pitchFamily="18" charset="0"/>
                <a:ea typeface="宋体" panose="02010600030101010101" pitchFamily="2" charset="-122"/>
              </a:rPr>
              <a:t>Manual Labeled Dataset Output </a:t>
            </a:r>
            <a:endParaRPr lang="en-US" sz="2400" i="1" dirty="0"/>
          </a:p>
        </p:txBody>
      </p:sp>
      <p:pic>
        <p:nvPicPr>
          <p:cNvPr id="2" name="图片 1">
            <a:extLst>
              <a:ext uri="{FF2B5EF4-FFF2-40B4-BE49-F238E27FC236}">
                <a16:creationId xmlns:a16="http://schemas.microsoft.com/office/drawing/2014/main" id="{DAEA5A43-CD08-A2DB-C525-D55478CA1CF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38511" y="2109826"/>
            <a:ext cx="7212038" cy="4731829"/>
          </a:xfrm>
          <a:prstGeom prst="rect">
            <a:avLst/>
          </a:prstGeom>
          <a:noFill/>
          <a:ln>
            <a:noFill/>
          </a:ln>
        </p:spPr>
      </p:pic>
    </p:spTree>
    <p:extLst>
      <p:ext uri="{BB962C8B-B14F-4D97-AF65-F5344CB8AC3E}">
        <p14:creationId xmlns:p14="http://schemas.microsoft.com/office/powerpoint/2010/main" val="38359386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40AD23A-E733-D154-329D-7E2BCC516C8C}"/>
              </a:ext>
            </a:extLst>
          </p:cNvPr>
          <p:cNvSpPr>
            <a:spLocks noGrp="1"/>
          </p:cNvSpPr>
          <p:nvPr>
            <p:ph sz="half" idx="1"/>
          </p:nvPr>
        </p:nvSpPr>
        <p:spPr>
          <a:xfrm>
            <a:off x="317192" y="1332694"/>
            <a:ext cx="11633507" cy="5082174"/>
          </a:xfrm>
        </p:spPr>
        <p:txBody>
          <a:bodyPr/>
          <a:lstStyle/>
          <a:p>
            <a:pPr marL="0" indent="0">
              <a:buNone/>
            </a:pPr>
            <a:r>
              <a:rPr lang="en-US" b="1" dirty="0">
                <a:latin typeface="Times New Roman" panose="02020603050405020304" pitchFamily="18" charset="0"/>
                <a:cs typeface="Times New Roman" panose="02020603050405020304" pitchFamily="18" charset="0"/>
              </a:rPr>
              <a:t>Data Resampling</a:t>
            </a:r>
          </a:p>
          <a:p>
            <a:pPr marL="0" indent="0">
              <a:buNone/>
            </a:pPr>
            <a:r>
              <a:rPr lang="en-US" sz="2000" dirty="0">
                <a:latin typeface="Times New Roman" panose="02020603050405020304" pitchFamily="18" charset="0"/>
                <a:cs typeface="Times New Roman" panose="02020603050405020304" pitchFamily="18" charset="0"/>
              </a:rPr>
              <a:t>Resampling the data as the classes are not perfectly balanced. </a:t>
            </a:r>
          </a:p>
        </p:txBody>
      </p:sp>
      <p:pic>
        <p:nvPicPr>
          <p:cNvPr id="5" name="图片 4">
            <a:extLst>
              <a:ext uri="{FF2B5EF4-FFF2-40B4-BE49-F238E27FC236}">
                <a16:creationId xmlns:a16="http://schemas.microsoft.com/office/drawing/2014/main" id="{69B0B89E-97B2-34FC-0D6D-EB202A64A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899138" cy="1332692"/>
          </a:xfrm>
          <a:prstGeom prst="rect">
            <a:avLst/>
          </a:prstGeom>
        </p:spPr>
      </p:pic>
      <p:pic>
        <p:nvPicPr>
          <p:cNvPr id="6" name="图片 5">
            <a:extLst>
              <a:ext uri="{FF2B5EF4-FFF2-40B4-BE49-F238E27FC236}">
                <a16:creationId xmlns:a16="http://schemas.microsoft.com/office/drawing/2014/main" id="{96F5B855-53A6-F77A-6100-B77E26A0F5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9336" y="1"/>
            <a:ext cx="1899138" cy="1332692"/>
          </a:xfrm>
          <a:prstGeom prst="rect">
            <a:avLst/>
          </a:prstGeom>
        </p:spPr>
      </p:pic>
      <p:pic>
        <p:nvPicPr>
          <p:cNvPr id="7" name="图片 6">
            <a:extLst>
              <a:ext uri="{FF2B5EF4-FFF2-40B4-BE49-F238E27FC236}">
                <a16:creationId xmlns:a16="http://schemas.microsoft.com/office/drawing/2014/main" id="{40140CA2-28C6-D44B-A7E8-3C2E66EA15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8671" y="1"/>
            <a:ext cx="1899138" cy="1332692"/>
          </a:xfrm>
          <a:prstGeom prst="rect">
            <a:avLst/>
          </a:prstGeom>
        </p:spPr>
      </p:pic>
      <p:pic>
        <p:nvPicPr>
          <p:cNvPr id="8" name="图片 7">
            <a:extLst>
              <a:ext uri="{FF2B5EF4-FFF2-40B4-BE49-F238E27FC236}">
                <a16:creationId xmlns:a16="http://schemas.microsoft.com/office/drawing/2014/main" id="{4863F6A5-59A7-1DE3-06F0-13D73A24B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5041" y="-7069"/>
            <a:ext cx="1899138" cy="1332692"/>
          </a:xfrm>
          <a:prstGeom prst="rect">
            <a:avLst/>
          </a:prstGeom>
        </p:spPr>
      </p:pic>
      <p:pic>
        <p:nvPicPr>
          <p:cNvPr id="9" name="图片 8">
            <a:extLst>
              <a:ext uri="{FF2B5EF4-FFF2-40B4-BE49-F238E27FC236}">
                <a16:creationId xmlns:a16="http://schemas.microsoft.com/office/drawing/2014/main" id="{6F303788-CEAF-8680-BCFB-FC105B859D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1411" y="-7069"/>
            <a:ext cx="1899138" cy="1332692"/>
          </a:xfrm>
          <a:prstGeom prst="rect">
            <a:avLst/>
          </a:prstGeom>
        </p:spPr>
      </p:pic>
      <p:pic>
        <p:nvPicPr>
          <p:cNvPr id="10" name="图片 9">
            <a:extLst>
              <a:ext uri="{FF2B5EF4-FFF2-40B4-BE49-F238E27FC236}">
                <a16:creationId xmlns:a16="http://schemas.microsoft.com/office/drawing/2014/main" id="{91666A63-A94C-C9DC-7D42-912D864B9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0943" y="-7069"/>
            <a:ext cx="1899138" cy="1332692"/>
          </a:xfrm>
          <a:prstGeom prst="rect">
            <a:avLst/>
          </a:prstGeom>
        </p:spPr>
      </p:pic>
      <p:sp>
        <p:nvSpPr>
          <p:cNvPr id="14" name="文本框 13">
            <a:extLst>
              <a:ext uri="{FF2B5EF4-FFF2-40B4-BE49-F238E27FC236}">
                <a16:creationId xmlns:a16="http://schemas.microsoft.com/office/drawing/2014/main" id="{75C98ADC-B39D-F1C4-AB58-C9E0F9516012}"/>
              </a:ext>
            </a:extLst>
          </p:cNvPr>
          <p:cNvSpPr txBox="1"/>
          <p:nvPr/>
        </p:nvSpPr>
        <p:spPr>
          <a:xfrm>
            <a:off x="712563" y="2434938"/>
            <a:ext cx="4913275" cy="369332"/>
          </a:xfrm>
          <a:prstGeom prst="rect">
            <a:avLst/>
          </a:prstGeom>
          <a:noFill/>
        </p:spPr>
        <p:txBody>
          <a:bodyPr wrap="square" rtlCol="0">
            <a:spAutoFit/>
          </a:bodyPr>
          <a:lstStyle/>
          <a:p>
            <a:pPr algn="ctr"/>
            <a:r>
              <a:rPr lang="en-US" i="1" dirty="0"/>
              <a:t>Classes Distribution before resampling </a:t>
            </a:r>
          </a:p>
        </p:txBody>
      </p:sp>
      <p:sp>
        <p:nvSpPr>
          <p:cNvPr id="15" name="文本框 14">
            <a:extLst>
              <a:ext uri="{FF2B5EF4-FFF2-40B4-BE49-F238E27FC236}">
                <a16:creationId xmlns:a16="http://schemas.microsoft.com/office/drawing/2014/main" id="{00F3DB6D-3005-7977-CFFD-9C290DCCD268}"/>
              </a:ext>
            </a:extLst>
          </p:cNvPr>
          <p:cNvSpPr txBox="1"/>
          <p:nvPr/>
        </p:nvSpPr>
        <p:spPr>
          <a:xfrm>
            <a:off x="6603638" y="2465716"/>
            <a:ext cx="4913275" cy="369332"/>
          </a:xfrm>
          <a:prstGeom prst="rect">
            <a:avLst/>
          </a:prstGeom>
          <a:noFill/>
        </p:spPr>
        <p:txBody>
          <a:bodyPr wrap="square" rtlCol="0">
            <a:spAutoFit/>
          </a:bodyPr>
          <a:lstStyle/>
          <a:p>
            <a:pPr algn="ctr"/>
            <a:r>
              <a:rPr lang="en-US" i="1" dirty="0"/>
              <a:t>Classes Distribution after resampling </a:t>
            </a:r>
          </a:p>
        </p:txBody>
      </p:sp>
      <p:pic>
        <p:nvPicPr>
          <p:cNvPr id="2" name="图片 1">
            <a:extLst>
              <a:ext uri="{FF2B5EF4-FFF2-40B4-BE49-F238E27FC236}">
                <a16:creationId xmlns:a16="http://schemas.microsoft.com/office/drawing/2014/main" id="{5830F1AF-B7C9-EAB7-C13F-37C50508633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4458" y="2905427"/>
            <a:ext cx="5929487" cy="3781122"/>
          </a:xfrm>
          <a:prstGeom prst="rect">
            <a:avLst/>
          </a:prstGeom>
          <a:noFill/>
          <a:ln>
            <a:noFill/>
          </a:ln>
        </p:spPr>
      </p:pic>
      <p:pic>
        <p:nvPicPr>
          <p:cNvPr id="11" name="图片 10">
            <a:extLst>
              <a:ext uri="{FF2B5EF4-FFF2-40B4-BE49-F238E27FC236}">
                <a16:creationId xmlns:a16="http://schemas.microsoft.com/office/drawing/2014/main" id="{FFD004D5-0682-C35E-BEE4-21930A112A3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898356"/>
            <a:ext cx="5928553" cy="3781122"/>
          </a:xfrm>
          <a:prstGeom prst="rect">
            <a:avLst/>
          </a:prstGeom>
          <a:noFill/>
          <a:ln>
            <a:noFill/>
          </a:ln>
        </p:spPr>
      </p:pic>
      <p:pic>
        <p:nvPicPr>
          <p:cNvPr id="4" name="图片 3">
            <a:extLst>
              <a:ext uri="{FF2B5EF4-FFF2-40B4-BE49-F238E27FC236}">
                <a16:creationId xmlns:a16="http://schemas.microsoft.com/office/drawing/2014/main" id="{79758680-43B8-6EAC-91E5-1E7E0D5CA9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3823" y="6425319"/>
            <a:ext cx="615513" cy="268301"/>
          </a:xfrm>
          <a:prstGeom prst="rect">
            <a:avLst/>
          </a:prstGeom>
        </p:spPr>
      </p:pic>
      <p:pic>
        <p:nvPicPr>
          <p:cNvPr id="12" name="图片 11">
            <a:extLst>
              <a:ext uri="{FF2B5EF4-FFF2-40B4-BE49-F238E27FC236}">
                <a16:creationId xmlns:a16="http://schemas.microsoft.com/office/drawing/2014/main" id="{E6E714E9-1256-73F0-8651-A58B7B0186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8666" y="6411177"/>
            <a:ext cx="615513" cy="268301"/>
          </a:xfrm>
          <a:prstGeom prst="rect">
            <a:avLst/>
          </a:prstGeom>
        </p:spPr>
      </p:pic>
      <p:pic>
        <p:nvPicPr>
          <p:cNvPr id="16" name="图片 15">
            <a:extLst>
              <a:ext uri="{FF2B5EF4-FFF2-40B4-BE49-F238E27FC236}">
                <a16:creationId xmlns:a16="http://schemas.microsoft.com/office/drawing/2014/main" id="{7874E75D-063A-667D-48DA-30FF57F2D1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93049" y="6411177"/>
            <a:ext cx="715469" cy="268301"/>
          </a:xfrm>
          <a:prstGeom prst="rect">
            <a:avLst/>
          </a:prstGeom>
        </p:spPr>
      </p:pic>
      <p:pic>
        <p:nvPicPr>
          <p:cNvPr id="17" name="图片 16">
            <a:extLst>
              <a:ext uri="{FF2B5EF4-FFF2-40B4-BE49-F238E27FC236}">
                <a16:creationId xmlns:a16="http://schemas.microsoft.com/office/drawing/2014/main" id="{3C879120-A8B3-BF74-D9FE-FC31CADC43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67659" y="6411176"/>
            <a:ext cx="715469" cy="268301"/>
          </a:xfrm>
          <a:prstGeom prst="rect">
            <a:avLst/>
          </a:prstGeom>
        </p:spPr>
      </p:pic>
      <p:pic>
        <p:nvPicPr>
          <p:cNvPr id="19" name="图片 18">
            <a:extLst>
              <a:ext uri="{FF2B5EF4-FFF2-40B4-BE49-F238E27FC236}">
                <a16:creationId xmlns:a16="http://schemas.microsoft.com/office/drawing/2014/main" id="{C7659974-0504-7A75-AA17-80C2FF1F209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9314" y="6447544"/>
            <a:ext cx="741770" cy="268301"/>
          </a:xfrm>
          <a:prstGeom prst="rect">
            <a:avLst/>
          </a:prstGeom>
        </p:spPr>
      </p:pic>
      <p:pic>
        <p:nvPicPr>
          <p:cNvPr id="20" name="图片 19">
            <a:extLst>
              <a:ext uri="{FF2B5EF4-FFF2-40B4-BE49-F238E27FC236}">
                <a16:creationId xmlns:a16="http://schemas.microsoft.com/office/drawing/2014/main" id="{4D7B7BBE-790E-6078-169C-0C63FD5FD1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49627" y="6438077"/>
            <a:ext cx="741770" cy="268301"/>
          </a:xfrm>
          <a:prstGeom prst="rect">
            <a:avLst/>
          </a:prstGeom>
        </p:spPr>
      </p:pic>
    </p:spTree>
    <p:extLst>
      <p:ext uri="{BB962C8B-B14F-4D97-AF65-F5344CB8AC3E}">
        <p14:creationId xmlns:p14="http://schemas.microsoft.com/office/powerpoint/2010/main" val="18793169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40AD23A-E733-D154-329D-7E2BCC516C8C}"/>
              </a:ext>
            </a:extLst>
          </p:cNvPr>
          <p:cNvSpPr>
            <a:spLocks noGrp="1"/>
          </p:cNvSpPr>
          <p:nvPr>
            <p:ph sz="half" idx="1"/>
          </p:nvPr>
        </p:nvSpPr>
        <p:spPr>
          <a:xfrm>
            <a:off x="317192" y="1332694"/>
            <a:ext cx="11633507" cy="5082174"/>
          </a:xfrm>
        </p:spPr>
        <p:txBody>
          <a:bodyPr/>
          <a:lstStyle/>
          <a:p>
            <a:pPr marL="0" indent="0">
              <a:buNone/>
            </a:pPr>
            <a:r>
              <a:rPr lang="en-US" b="1" dirty="0">
                <a:latin typeface="Times New Roman" panose="02020603050405020304" pitchFamily="18" charset="0"/>
                <a:cs typeface="Times New Roman" panose="02020603050405020304" pitchFamily="18" charset="0"/>
              </a:rPr>
              <a:t>Feature Extraction (TF-IDF) </a:t>
            </a:r>
          </a:p>
          <a:p>
            <a:pPr marL="0" indent="0">
              <a:buNone/>
            </a:pPr>
            <a:r>
              <a:rPr lang="en-US" sz="2000" dirty="0">
                <a:latin typeface="Times New Roman" panose="02020603050405020304" pitchFamily="18" charset="0"/>
                <a:cs typeface="Times New Roman" panose="02020603050405020304" pitchFamily="18" charset="0"/>
              </a:rPr>
              <a:t>TF-IDF</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is a method for determining the meaning of sentences made out of words that overcomes the limitations of the Bag of Words technique. </a:t>
            </a:r>
          </a:p>
        </p:txBody>
      </p:sp>
      <p:pic>
        <p:nvPicPr>
          <p:cNvPr id="5" name="图片 4">
            <a:extLst>
              <a:ext uri="{FF2B5EF4-FFF2-40B4-BE49-F238E27FC236}">
                <a16:creationId xmlns:a16="http://schemas.microsoft.com/office/drawing/2014/main" id="{69B0B89E-97B2-34FC-0D6D-EB202A64A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899138" cy="1332692"/>
          </a:xfrm>
          <a:prstGeom prst="rect">
            <a:avLst/>
          </a:prstGeom>
        </p:spPr>
      </p:pic>
      <p:pic>
        <p:nvPicPr>
          <p:cNvPr id="6" name="图片 5">
            <a:extLst>
              <a:ext uri="{FF2B5EF4-FFF2-40B4-BE49-F238E27FC236}">
                <a16:creationId xmlns:a16="http://schemas.microsoft.com/office/drawing/2014/main" id="{96F5B855-53A6-F77A-6100-B77E26A0F5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9336" y="1"/>
            <a:ext cx="1899138" cy="1332692"/>
          </a:xfrm>
          <a:prstGeom prst="rect">
            <a:avLst/>
          </a:prstGeom>
        </p:spPr>
      </p:pic>
      <p:pic>
        <p:nvPicPr>
          <p:cNvPr id="7" name="图片 6">
            <a:extLst>
              <a:ext uri="{FF2B5EF4-FFF2-40B4-BE49-F238E27FC236}">
                <a16:creationId xmlns:a16="http://schemas.microsoft.com/office/drawing/2014/main" id="{40140CA2-28C6-D44B-A7E8-3C2E66EA15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8671" y="1"/>
            <a:ext cx="1899138" cy="1332692"/>
          </a:xfrm>
          <a:prstGeom prst="rect">
            <a:avLst/>
          </a:prstGeom>
        </p:spPr>
      </p:pic>
      <p:pic>
        <p:nvPicPr>
          <p:cNvPr id="8" name="图片 7">
            <a:extLst>
              <a:ext uri="{FF2B5EF4-FFF2-40B4-BE49-F238E27FC236}">
                <a16:creationId xmlns:a16="http://schemas.microsoft.com/office/drawing/2014/main" id="{4863F6A5-59A7-1DE3-06F0-13D73A24B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5041" y="-7069"/>
            <a:ext cx="1899138" cy="1332692"/>
          </a:xfrm>
          <a:prstGeom prst="rect">
            <a:avLst/>
          </a:prstGeom>
        </p:spPr>
      </p:pic>
      <p:pic>
        <p:nvPicPr>
          <p:cNvPr id="9" name="图片 8">
            <a:extLst>
              <a:ext uri="{FF2B5EF4-FFF2-40B4-BE49-F238E27FC236}">
                <a16:creationId xmlns:a16="http://schemas.microsoft.com/office/drawing/2014/main" id="{6F303788-CEAF-8680-BCFB-FC105B859D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1411" y="-7069"/>
            <a:ext cx="1899138" cy="1332692"/>
          </a:xfrm>
          <a:prstGeom prst="rect">
            <a:avLst/>
          </a:prstGeom>
        </p:spPr>
      </p:pic>
      <p:pic>
        <p:nvPicPr>
          <p:cNvPr id="10" name="图片 9">
            <a:extLst>
              <a:ext uri="{FF2B5EF4-FFF2-40B4-BE49-F238E27FC236}">
                <a16:creationId xmlns:a16="http://schemas.microsoft.com/office/drawing/2014/main" id="{91666A63-A94C-C9DC-7D42-912D864B9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0943" y="-7069"/>
            <a:ext cx="1899138" cy="1332692"/>
          </a:xfrm>
          <a:prstGeom prst="rect">
            <a:avLst/>
          </a:prstGeom>
        </p:spPr>
      </p:pic>
      <p:pic>
        <p:nvPicPr>
          <p:cNvPr id="4" name="图片 3">
            <a:extLst>
              <a:ext uri="{FF2B5EF4-FFF2-40B4-BE49-F238E27FC236}">
                <a16:creationId xmlns:a16="http://schemas.microsoft.com/office/drawing/2014/main" id="{EF63C9F3-E67D-687C-106B-17001407F0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07879" y="2598163"/>
            <a:ext cx="9393484" cy="4259836"/>
          </a:xfrm>
          <a:prstGeom prst="rect">
            <a:avLst/>
          </a:prstGeom>
          <a:noFill/>
          <a:ln>
            <a:noFill/>
          </a:ln>
        </p:spPr>
      </p:pic>
    </p:spTree>
    <p:extLst>
      <p:ext uri="{BB962C8B-B14F-4D97-AF65-F5344CB8AC3E}">
        <p14:creationId xmlns:p14="http://schemas.microsoft.com/office/powerpoint/2010/main" val="1774402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619F53-6479-D6E3-F985-8C92A5D5CA0B}"/>
              </a:ext>
            </a:extLst>
          </p:cNvPr>
          <p:cNvSpPr>
            <a:spLocks noGrp="1"/>
          </p:cNvSpPr>
          <p:nvPr>
            <p:ph type="title"/>
          </p:nvPr>
        </p:nvSpPr>
        <p:spPr>
          <a:xfrm>
            <a:off x="96129" y="1264248"/>
            <a:ext cx="12095871" cy="788426"/>
          </a:xfrm>
        </p:spPr>
        <p:txBody>
          <a:bodyPr>
            <a:normAutofit/>
          </a:bodyPr>
          <a:lstStyle/>
          <a:p>
            <a:pPr algn="ctr"/>
            <a:r>
              <a:rPr lang="en-US" sz="2800" b="1" dirty="0">
                <a:latin typeface="Times New Roman" panose="02020603050405020304" pitchFamily="18" charset="0"/>
                <a:cs typeface="Times New Roman" panose="02020603050405020304" pitchFamily="18" charset="0"/>
              </a:rPr>
              <a:t>Project Introduction</a:t>
            </a:r>
          </a:p>
        </p:txBody>
      </p:sp>
      <p:sp>
        <p:nvSpPr>
          <p:cNvPr id="3" name="内容占位符 2">
            <a:extLst>
              <a:ext uri="{FF2B5EF4-FFF2-40B4-BE49-F238E27FC236}">
                <a16:creationId xmlns:a16="http://schemas.microsoft.com/office/drawing/2014/main" id="{285C675D-8D1A-DADC-B347-E803754D1797}"/>
              </a:ext>
            </a:extLst>
          </p:cNvPr>
          <p:cNvSpPr>
            <a:spLocks noGrp="1"/>
          </p:cNvSpPr>
          <p:nvPr>
            <p:ph sz="half" idx="1"/>
          </p:nvPr>
        </p:nvSpPr>
        <p:spPr>
          <a:xfrm>
            <a:off x="191087" y="2102162"/>
            <a:ext cx="4668129" cy="4173869"/>
          </a:xfrm>
        </p:spPr>
        <p:txBody>
          <a:bodyPr/>
          <a:lstStyle/>
          <a:p>
            <a:pPr marL="0" indent="0">
              <a:buNone/>
            </a:pPr>
            <a:r>
              <a:rPr lang="en-US" sz="2000" dirty="0">
                <a:latin typeface="Times New Roman" panose="02020603050405020304" pitchFamily="18" charset="0"/>
                <a:cs typeface="Times New Roman" panose="02020603050405020304" pitchFamily="18" charset="0"/>
              </a:rPr>
              <a:t>School of Humanity in USM (</a:t>
            </a:r>
            <a:r>
              <a:rPr lang="en-US" sz="2000" dirty="0" err="1">
                <a:latin typeface="Times New Roman" panose="02020603050405020304" pitchFamily="18" charset="0"/>
                <a:cs typeface="Times New Roman" panose="02020603050405020304" pitchFamily="18" charset="0"/>
              </a:rPr>
              <a:t>Univerisiti</a:t>
            </a:r>
            <a:r>
              <a:rPr lang="en-US" sz="2000" dirty="0">
                <a:latin typeface="Times New Roman" panose="02020603050405020304" pitchFamily="18" charset="0"/>
                <a:cs typeface="Times New Roman" panose="02020603050405020304" pitchFamily="18" charset="0"/>
              </a:rPr>
              <a:t> Sains Malaysia) is one school whose research area covers a wide spectrum of disciplines that include philosophy, civilization, religion, language, literature, history, geography, and translation.</a:t>
            </a:r>
          </a:p>
          <a:p>
            <a:pPr marL="0" indent="0">
              <a:buNone/>
            </a:pPr>
            <a:r>
              <a:rPr lang="en-US"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CAE0F342-F9DF-09E3-58F3-32D1B3DFF971}"/>
              </a:ext>
            </a:extLst>
          </p:cNvPr>
          <p:cNvSpPr>
            <a:spLocks noGrp="1"/>
          </p:cNvSpPr>
          <p:nvPr>
            <p:ph sz="half" idx="2"/>
          </p:nvPr>
        </p:nvSpPr>
        <p:spPr>
          <a:xfrm>
            <a:off x="5466976" y="2021940"/>
            <a:ext cx="6758173" cy="4334311"/>
          </a:xfrm>
        </p:spPr>
        <p:txBody>
          <a:bodyPr/>
          <a:lstStyle/>
          <a:p>
            <a:pPr marL="0" indent="0">
              <a:buNone/>
            </a:pPr>
            <a:r>
              <a:rPr lang="en-US" sz="2000" dirty="0">
                <a:effectLst/>
                <a:latin typeface="Times New Roman" panose="02020603050405020304" pitchFamily="18" charset="0"/>
                <a:ea typeface="宋体" panose="02010600030101010101" pitchFamily="2" charset="-122"/>
              </a:rPr>
              <a:t>The Middle East is a geographical term that mainly includes the Arab Peninsula, Egypt, and a part of West Asia. Some Middle East countries suffer from invasions and civil wars since the last century. It is common sense that wars have a negative effect on mental health, and some negative sentiments are usually tied to wars. This project will apply machine learning techniques to classify three chosen sentiments, stress, trauma, and anxiety from war narratives</a:t>
            </a:r>
            <a:r>
              <a:rPr lang="en-US" sz="1800" dirty="0">
                <a:latin typeface="Times New Roman" panose="02020603050405020304" pitchFamily="18" charset="0"/>
                <a:ea typeface="宋体" panose="02010600030101010101" pitchFamily="2" charset="-122"/>
              </a:rPr>
              <a:t> </a:t>
            </a:r>
            <a:r>
              <a:rPr lang="en-US" altLang="zh-CN" sz="2000" dirty="0">
                <a:latin typeface="Times New Roman" panose="02020603050405020304" pitchFamily="18" charset="0"/>
                <a:ea typeface="宋体" panose="02010600030101010101" pitchFamily="2" charset="-122"/>
              </a:rPr>
              <a:t>in the middle east.  </a:t>
            </a:r>
            <a:r>
              <a:rPr lang="en-US" sz="2000" dirty="0">
                <a:latin typeface="Times New Roman" panose="02020603050405020304" pitchFamily="18" charset="0"/>
                <a:ea typeface="宋体" panose="02010600030101010101" pitchFamily="2" charset="-122"/>
              </a:rPr>
              <a:t> </a:t>
            </a:r>
            <a:endParaRPr lang="en-US" dirty="0">
              <a:latin typeface="Times New Roman" panose="02020603050405020304" pitchFamily="18" charset="0"/>
              <a:cs typeface="Times New Roman" panose="02020603050405020304" pitchFamily="18" charset="0"/>
            </a:endParaRPr>
          </a:p>
        </p:txBody>
      </p:sp>
      <p:pic>
        <p:nvPicPr>
          <p:cNvPr id="13" name="图片 12">
            <a:extLst>
              <a:ext uri="{FF2B5EF4-FFF2-40B4-BE49-F238E27FC236}">
                <a16:creationId xmlns:a16="http://schemas.microsoft.com/office/drawing/2014/main" id="{6E97BAFB-613F-934D-2748-F90359F26F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899138" cy="1332692"/>
          </a:xfrm>
          <a:prstGeom prst="rect">
            <a:avLst/>
          </a:prstGeom>
        </p:spPr>
      </p:pic>
      <p:pic>
        <p:nvPicPr>
          <p:cNvPr id="14" name="图片 13">
            <a:extLst>
              <a:ext uri="{FF2B5EF4-FFF2-40B4-BE49-F238E27FC236}">
                <a16:creationId xmlns:a16="http://schemas.microsoft.com/office/drawing/2014/main" id="{CBBE0805-0274-C74D-F064-601EBF56F5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4024" y="1"/>
            <a:ext cx="1899138" cy="1332692"/>
          </a:xfrm>
          <a:prstGeom prst="rect">
            <a:avLst/>
          </a:prstGeom>
        </p:spPr>
      </p:pic>
      <p:pic>
        <p:nvPicPr>
          <p:cNvPr id="15" name="图片 14">
            <a:extLst>
              <a:ext uri="{FF2B5EF4-FFF2-40B4-BE49-F238E27FC236}">
                <a16:creationId xmlns:a16="http://schemas.microsoft.com/office/drawing/2014/main" id="{1AD9D10A-608C-1D4F-0ABF-665D965561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8047" y="1"/>
            <a:ext cx="1899138" cy="1332692"/>
          </a:xfrm>
          <a:prstGeom prst="rect">
            <a:avLst/>
          </a:prstGeom>
        </p:spPr>
      </p:pic>
      <p:pic>
        <p:nvPicPr>
          <p:cNvPr id="16" name="图片 15">
            <a:extLst>
              <a:ext uri="{FF2B5EF4-FFF2-40B4-BE49-F238E27FC236}">
                <a16:creationId xmlns:a16="http://schemas.microsoft.com/office/drawing/2014/main" id="{75C5B877-227A-73AA-5BF5-9B7155FD5C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2070" y="14692"/>
            <a:ext cx="1899138" cy="1332692"/>
          </a:xfrm>
          <a:prstGeom prst="rect">
            <a:avLst/>
          </a:prstGeom>
        </p:spPr>
      </p:pic>
      <p:pic>
        <p:nvPicPr>
          <p:cNvPr id="17" name="图片 16">
            <a:extLst>
              <a:ext uri="{FF2B5EF4-FFF2-40B4-BE49-F238E27FC236}">
                <a16:creationId xmlns:a16="http://schemas.microsoft.com/office/drawing/2014/main" id="{FC84FDF2-53B1-C9F3-FFA5-2F90019995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6093" y="14692"/>
            <a:ext cx="1899138" cy="1332692"/>
          </a:xfrm>
          <a:prstGeom prst="rect">
            <a:avLst/>
          </a:prstGeom>
        </p:spPr>
      </p:pic>
      <p:pic>
        <p:nvPicPr>
          <p:cNvPr id="18" name="图片 17">
            <a:extLst>
              <a:ext uri="{FF2B5EF4-FFF2-40B4-BE49-F238E27FC236}">
                <a16:creationId xmlns:a16="http://schemas.microsoft.com/office/drawing/2014/main" id="{BDEBE799-F955-C139-9E05-2C467D9C19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9912" y="23173"/>
            <a:ext cx="1899138" cy="1332692"/>
          </a:xfrm>
          <a:prstGeom prst="rect">
            <a:avLst/>
          </a:prstGeom>
        </p:spPr>
      </p:pic>
      <p:pic>
        <p:nvPicPr>
          <p:cNvPr id="20" name="图片 19">
            <a:extLst>
              <a:ext uri="{FF2B5EF4-FFF2-40B4-BE49-F238E27FC236}">
                <a16:creationId xmlns:a16="http://schemas.microsoft.com/office/drawing/2014/main" id="{27E0D9D0-2D14-1380-BBDA-F0C904ADA8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03" y="3912228"/>
            <a:ext cx="4196544" cy="2516778"/>
          </a:xfrm>
          <a:prstGeom prst="rect">
            <a:avLst/>
          </a:prstGeom>
        </p:spPr>
      </p:pic>
      <p:pic>
        <p:nvPicPr>
          <p:cNvPr id="21" name="图片 20">
            <a:extLst>
              <a:ext uri="{FF2B5EF4-FFF2-40B4-BE49-F238E27FC236}">
                <a16:creationId xmlns:a16="http://schemas.microsoft.com/office/drawing/2014/main" id="{3617B932-1CC1-63A4-0587-57DA300AFD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2069" y="4313544"/>
            <a:ext cx="2500501" cy="2469660"/>
          </a:xfrm>
          <a:prstGeom prst="rect">
            <a:avLst/>
          </a:prstGeom>
        </p:spPr>
      </p:pic>
      <p:pic>
        <p:nvPicPr>
          <p:cNvPr id="22" name="图片 21">
            <a:extLst>
              <a:ext uri="{FF2B5EF4-FFF2-40B4-BE49-F238E27FC236}">
                <a16:creationId xmlns:a16="http://schemas.microsoft.com/office/drawing/2014/main" id="{906A50A0-CA5A-F294-794C-EC23E6ECC6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01711" y="4305192"/>
            <a:ext cx="2621345" cy="2529635"/>
          </a:xfrm>
          <a:prstGeom prst="rect">
            <a:avLst/>
          </a:prstGeom>
        </p:spPr>
      </p:pic>
    </p:spTree>
    <p:extLst>
      <p:ext uri="{BB962C8B-B14F-4D97-AF65-F5344CB8AC3E}">
        <p14:creationId xmlns:p14="http://schemas.microsoft.com/office/powerpoint/2010/main" val="1262070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40AD23A-E733-D154-329D-7E2BCC516C8C}"/>
              </a:ext>
            </a:extLst>
          </p:cNvPr>
          <p:cNvSpPr>
            <a:spLocks noGrp="1"/>
          </p:cNvSpPr>
          <p:nvPr>
            <p:ph sz="half" idx="1"/>
          </p:nvPr>
        </p:nvSpPr>
        <p:spPr>
          <a:xfrm>
            <a:off x="211469" y="1460332"/>
            <a:ext cx="8269595" cy="524681"/>
          </a:xfrm>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Modeling – Ensemble Learning </a:t>
            </a:r>
          </a:p>
          <a:p>
            <a:pPr marL="0" indent="0">
              <a:buNone/>
            </a:pPr>
            <a:endParaRPr lang="en-US" sz="20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69B0B89E-97B2-34FC-0D6D-EB202A64A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899138" cy="1332692"/>
          </a:xfrm>
          <a:prstGeom prst="rect">
            <a:avLst/>
          </a:prstGeom>
        </p:spPr>
      </p:pic>
      <p:pic>
        <p:nvPicPr>
          <p:cNvPr id="6" name="图片 5">
            <a:extLst>
              <a:ext uri="{FF2B5EF4-FFF2-40B4-BE49-F238E27FC236}">
                <a16:creationId xmlns:a16="http://schemas.microsoft.com/office/drawing/2014/main" id="{96F5B855-53A6-F77A-6100-B77E26A0F5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9336" y="1"/>
            <a:ext cx="1899138" cy="1332692"/>
          </a:xfrm>
          <a:prstGeom prst="rect">
            <a:avLst/>
          </a:prstGeom>
        </p:spPr>
      </p:pic>
      <p:pic>
        <p:nvPicPr>
          <p:cNvPr id="7" name="图片 6">
            <a:extLst>
              <a:ext uri="{FF2B5EF4-FFF2-40B4-BE49-F238E27FC236}">
                <a16:creationId xmlns:a16="http://schemas.microsoft.com/office/drawing/2014/main" id="{40140CA2-28C6-D44B-A7E8-3C2E66EA15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8671" y="1"/>
            <a:ext cx="1899138" cy="1332692"/>
          </a:xfrm>
          <a:prstGeom prst="rect">
            <a:avLst/>
          </a:prstGeom>
        </p:spPr>
      </p:pic>
      <p:pic>
        <p:nvPicPr>
          <p:cNvPr id="8" name="图片 7">
            <a:extLst>
              <a:ext uri="{FF2B5EF4-FFF2-40B4-BE49-F238E27FC236}">
                <a16:creationId xmlns:a16="http://schemas.microsoft.com/office/drawing/2014/main" id="{4863F6A5-59A7-1DE3-06F0-13D73A24B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5041" y="-7069"/>
            <a:ext cx="1899138" cy="1332692"/>
          </a:xfrm>
          <a:prstGeom prst="rect">
            <a:avLst/>
          </a:prstGeom>
        </p:spPr>
      </p:pic>
      <p:pic>
        <p:nvPicPr>
          <p:cNvPr id="9" name="图片 8">
            <a:extLst>
              <a:ext uri="{FF2B5EF4-FFF2-40B4-BE49-F238E27FC236}">
                <a16:creationId xmlns:a16="http://schemas.microsoft.com/office/drawing/2014/main" id="{6F303788-CEAF-8680-BCFB-FC105B859D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1411" y="-7069"/>
            <a:ext cx="1899138" cy="1332692"/>
          </a:xfrm>
          <a:prstGeom prst="rect">
            <a:avLst/>
          </a:prstGeom>
        </p:spPr>
      </p:pic>
      <p:pic>
        <p:nvPicPr>
          <p:cNvPr id="10" name="图片 9">
            <a:extLst>
              <a:ext uri="{FF2B5EF4-FFF2-40B4-BE49-F238E27FC236}">
                <a16:creationId xmlns:a16="http://schemas.microsoft.com/office/drawing/2014/main" id="{91666A63-A94C-C9DC-7D42-912D864B9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0943" y="-7069"/>
            <a:ext cx="1899138" cy="1332692"/>
          </a:xfrm>
          <a:prstGeom prst="rect">
            <a:avLst/>
          </a:prstGeom>
        </p:spPr>
      </p:pic>
      <p:sp>
        <p:nvSpPr>
          <p:cNvPr id="11" name="文本框 10">
            <a:extLst>
              <a:ext uri="{FF2B5EF4-FFF2-40B4-BE49-F238E27FC236}">
                <a16:creationId xmlns:a16="http://schemas.microsoft.com/office/drawing/2014/main" id="{DF6C130D-8CE0-4C16-5E99-CAAD8A4FB66C}"/>
              </a:ext>
            </a:extLst>
          </p:cNvPr>
          <p:cNvSpPr txBox="1"/>
          <p:nvPr/>
        </p:nvSpPr>
        <p:spPr>
          <a:xfrm>
            <a:off x="345770" y="1985013"/>
            <a:ext cx="4983469" cy="923330"/>
          </a:xfrm>
          <a:prstGeom prst="rect">
            <a:avLst/>
          </a:prstGeom>
          <a:noFill/>
        </p:spPr>
        <p:txBody>
          <a:bodyPr wrap="square" rtlCol="0">
            <a:spAutoFit/>
          </a:bodyPr>
          <a:lstStyle/>
          <a:p>
            <a:pPr algn="ctr"/>
            <a:r>
              <a:rPr lang="en-US" b="1" i="1" dirty="0">
                <a:latin typeface="Times New Roman" panose="02020603050405020304" pitchFamily="18" charset="0"/>
                <a:cs typeface="Times New Roman" panose="02020603050405020304" pitchFamily="18" charset="0"/>
              </a:rPr>
              <a:t>B</a:t>
            </a:r>
            <a:r>
              <a:rPr lang="en-US" altLang="zh-CN" b="1" i="1" dirty="0">
                <a:latin typeface="Times New Roman" panose="02020603050405020304" pitchFamily="18" charset="0"/>
                <a:cs typeface="Times New Roman" panose="02020603050405020304" pitchFamily="18" charset="0"/>
              </a:rPr>
              <a:t>agging Architecture</a:t>
            </a:r>
            <a:r>
              <a:rPr lang="en-US" b="1" i="1" dirty="0">
                <a:latin typeface="Times New Roman" panose="02020603050405020304" pitchFamily="18" charset="0"/>
                <a:cs typeface="Times New Roman" panose="02020603050405020304" pitchFamily="18" charset="0"/>
              </a:rPr>
              <a:t> </a:t>
            </a:r>
          </a:p>
          <a:p>
            <a:endParaRPr lang="en-US" b="1" i="1" dirty="0">
              <a:latin typeface="Times New Roman" panose="02020603050405020304" pitchFamily="18" charset="0"/>
              <a:cs typeface="Times New Roman" panose="02020603050405020304" pitchFamily="18" charset="0"/>
            </a:endParaRPr>
          </a:p>
          <a:p>
            <a:endParaRPr lang="en-US" b="1" i="1"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CA507B68-F2DD-BFE4-4F14-B049B44E72C6}"/>
              </a:ext>
            </a:extLst>
          </p:cNvPr>
          <p:cNvSpPr txBox="1"/>
          <p:nvPr/>
        </p:nvSpPr>
        <p:spPr>
          <a:xfrm>
            <a:off x="6862762" y="1985013"/>
            <a:ext cx="4983469" cy="923330"/>
          </a:xfrm>
          <a:prstGeom prst="rect">
            <a:avLst/>
          </a:prstGeom>
          <a:noFill/>
        </p:spPr>
        <p:txBody>
          <a:bodyPr wrap="square" rtlCol="0">
            <a:spAutoFit/>
          </a:bodyPr>
          <a:lstStyle/>
          <a:p>
            <a:pPr algn="ctr"/>
            <a:r>
              <a:rPr lang="en-US" b="1" i="1" dirty="0">
                <a:latin typeface="Times New Roman" panose="02020603050405020304" pitchFamily="18" charset="0"/>
                <a:cs typeface="Times New Roman" panose="02020603050405020304" pitchFamily="18" charset="0"/>
              </a:rPr>
              <a:t>Boosting Architecture </a:t>
            </a:r>
          </a:p>
          <a:p>
            <a:endParaRPr lang="en-US" b="1" i="1" dirty="0">
              <a:latin typeface="Times New Roman" panose="02020603050405020304" pitchFamily="18" charset="0"/>
              <a:cs typeface="Times New Roman" panose="02020603050405020304" pitchFamily="18" charset="0"/>
            </a:endParaRPr>
          </a:p>
          <a:p>
            <a:endParaRPr lang="en-US" b="1" i="1" dirty="0">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C00151B9-3C3F-FA34-5E45-6788E40DF5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992" y="2446678"/>
            <a:ext cx="5567825" cy="4260108"/>
          </a:xfrm>
          <a:prstGeom prst="rect">
            <a:avLst/>
          </a:prstGeom>
        </p:spPr>
      </p:pic>
      <p:pic>
        <p:nvPicPr>
          <p:cNvPr id="14" name="图片 13">
            <a:extLst>
              <a:ext uri="{FF2B5EF4-FFF2-40B4-BE49-F238E27FC236}">
                <a16:creationId xmlns:a16="http://schemas.microsoft.com/office/drawing/2014/main" id="{81F59B7D-D42C-AA46-7288-3847D69073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0118" y="2446678"/>
            <a:ext cx="5746890" cy="4165268"/>
          </a:xfrm>
          <a:prstGeom prst="rect">
            <a:avLst/>
          </a:prstGeom>
        </p:spPr>
      </p:pic>
    </p:spTree>
    <p:extLst>
      <p:ext uri="{BB962C8B-B14F-4D97-AF65-F5344CB8AC3E}">
        <p14:creationId xmlns:p14="http://schemas.microsoft.com/office/powerpoint/2010/main" val="5847434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40AD23A-E733-D154-329D-7E2BCC516C8C}"/>
              </a:ext>
            </a:extLst>
          </p:cNvPr>
          <p:cNvSpPr>
            <a:spLocks noGrp="1"/>
          </p:cNvSpPr>
          <p:nvPr>
            <p:ph sz="half" idx="1"/>
          </p:nvPr>
        </p:nvSpPr>
        <p:spPr>
          <a:xfrm>
            <a:off x="211469" y="1460332"/>
            <a:ext cx="8269595" cy="524681"/>
          </a:xfrm>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Modeling – Ensemble Learning </a:t>
            </a:r>
          </a:p>
          <a:p>
            <a:pPr marL="0" indent="0">
              <a:buNone/>
            </a:pPr>
            <a:endParaRPr lang="en-US" sz="20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69B0B89E-97B2-34FC-0D6D-EB202A64A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899138" cy="1332692"/>
          </a:xfrm>
          <a:prstGeom prst="rect">
            <a:avLst/>
          </a:prstGeom>
        </p:spPr>
      </p:pic>
      <p:pic>
        <p:nvPicPr>
          <p:cNvPr id="6" name="图片 5">
            <a:extLst>
              <a:ext uri="{FF2B5EF4-FFF2-40B4-BE49-F238E27FC236}">
                <a16:creationId xmlns:a16="http://schemas.microsoft.com/office/drawing/2014/main" id="{96F5B855-53A6-F77A-6100-B77E26A0F5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9336" y="1"/>
            <a:ext cx="1899138" cy="1332692"/>
          </a:xfrm>
          <a:prstGeom prst="rect">
            <a:avLst/>
          </a:prstGeom>
        </p:spPr>
      </p:pic>
      <p:pic>
        <p:nvPicPr>
          <p:cNvPr id="7" name="图片 6">
            <a:extLst>
              <a:ext uri="{FF2B5EF4-FFF2-40B4-BE49-F238E27FC236}">
                <a16:creationId xmlns:a16="http://schemas.microsoft.com/office/drawing/2014/main" id="{40140CA2-28C6-D44B-A7E8-3C2E66EA15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8671" y="1"/>
            <a:ext cx="1899138" cy="1332692"/>
          </a:xfrm>
          <a:prstGeom prst="rect">
            <a:avLst/>
          </a:prstGeom>
        </p:spPr>
      </p:pic>
      <p:pic>
        <p:nvPicPr>
          <p:cNvPr id="8" name="图片 7">
            <a:extLst>
              <a:ext uri="{FF2B5EF4-FFF2-40B4-BE49-F238E27FC236}">
                <a16:creationId xmlns:a16="http://schemas.microsoft.com/office/drawing/2014/main" id="{4863F6A5-59A7-1DE3-06F0-13D73A24B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5041" y="-7069"/>
            <a:ext cx="1899138" cy="1332692"/>
          </a:xfrm>
          <a:prstGeom prst="rect">
            <a:avLst/>
          </a:prstGeom>
        </p:spPr>
      </p:pic>
      <p:pic>
        <p:nvPicPr>
          <p:cNvPr id="9" name="图片 8">
            <a:extLst>
              <a:ext uri="{FF2B5EF4-FFF2-40B4-BE49-F238E27FC236}">
                <a16:creationId xmlns:a16="http://schemas.microsoft.com/office/drawing/2014/main" id="{6F303788-CEAF-8680-BCFB-FC105B859D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1411" y="-7069"/>
            <a:ext cx="1899138" cy="1332692"/>
          </a:xfrm>
          <a:prstGeom prst="rect">
            <a:avLst/>
          </a:prstGeom>
        </p:spPr>
      </p:pic>
      <p:pic>
        <p:nvPicPr>
          <p:cNvPr id="10" name="图片 9">
            <a:extLst>
              <a:ext uri="{FF2B5EF4-FFF2-40B4-BE49-F238E27FC236}">
                <a16:creationId xmlns:a16="http://schemas.microsoft.com/office/drawing/2014/main" id="{91666A63-A94C-C9DC-7D42-912D864B9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0943" y="-7069"/>
            <a:ext cx="1899138" cy="1332692"/>
          </a:xfrm>
          <a:prstGeom prst="rect">
            <a:avLst/>
          </a:prstGeom>
        </p:spPr>
      </p:pic>
      <p:sp>
        <p:nvSpPr>
          <p:cNvPr id="11" name="文本框 10">
            <a:extLst>
              <a:ext uri="{FF2B5EF4-FFF2-40B4-BE49-F238E27FC236}">
                <a16:creationId xmlns:a16="http://schemas.microsoft.com/office/drawing/2014/main" id="{DF6C130D-8CE0-4C16-5E99-CAAD8A4FB66C}"/>
              </a:ext>
            </a:extLst>
          </p:cNvPr>
          <p:cNvSpPr txBox="1"/>
          <p:nvPr/>
        </p:nvSpPr>
        <p:spPr>
          <a:xfrm>
            <a:off x="345770" y="1985013"/>
            <a:ext cx="4983469" cy="923330"/>
          </a:xfrm>
          <a:prstGeom prst="rect">
            <a:avLst/>
          </a:prstGeom>
          <a:noFill/>
        </p:spPr>
        <p:txBody>
          <a:bodyPr wrap="square" rtlCol="0">
            <a:spAutoFit/>
          </a:bodyPr>
          <a:lstStyle/>
          <a:p>
            <a:pPr algn="ctr"/>
            <a:r>
              <a:rPr lang="en-US" b="1" i="1" dirty="0">
                <a:latin typeface="Times New Roman" panose="02020603050405020304" pitchFamily="18" charset="0"/>
                <a:cs typeface="Times New Roman" panose="02020603050405020304" pitchFamily="18" charset="0"/>
              </a:rPr>
              <a:t>Voting</a:t>
            </a:r>
            <a:r>
              <a:rPr lang="en-US" altLang="zh-CN" b="1" i="1" dirty="0">
                <a:latin typeface="Times New Roman" panose="02020603050405020304" pitchFamily="18" charset="0"/>
                <a:cs typeface="Times New Roman" panose="02020603050405020304" pitchFamily="18" charset="0"/>
              </a:rPr>
              <a:t> Architecture</a:t>
            </a:r>
            <a:r>
              <a:rPr lang="en-US" b="1" i="1" dirty="0">
                <a:latin typeface="Times New Roman" panose="02020603050405020304" pitchFamily="18" charset="0"/>
                <a:cs typeface="Times New Roman" panose="02020603050405020304" pitchFamily="18" charset="0"/>
              </a:rPr>
              <a:t> </a:t>
            </a:r>
          </a:p>
          <a:p>
            <a:endParaRPr lang="en-US" b="1" i="1" dirty="0">
              <a:latin typeface="Times New Roman" panose="02020603050405020304" pitchFamily="18" charset="0"/>
              <a:cs typeface="Times New Roman" panose="02020603050405020304" pitchFamily="18" charset="0"/>
            </a:endParaRPr>
          </a:p>
          <a:p>
            <a:endParaRPr lang="en-US" b="1" i="1"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CA507B68-F2DD-BFE4-4F14-B049B44E72C6}"/>
              </a:ext>
            </a:extLst>
          </p:cNvPr>
          <p:cNvSpPr txBox="1"/>
          <p:nvPr/>
        </p:nvSpPr>
        <p:spPr>
          <a:xfrm>
            <a:off x="6230301" y="1833266"/>
            <a:ext cx="4983469" cy="923330"/>
          </a:xfrm>
          <a:prstGeom prst="rect">
            <a:avLst/>
          </a:prstGeom>
          <a:noFill/>
        </p:spPr>
        <p:txBody>
          <a:bodyPr wrap="square" rtlCol="0">
            <a:spAutoFit/>
          </a:bodyPr>
          <a:lstStyle/>
          <a:p>
            <a:pPr algn="ctr"/>
            <a:r>
              <a:rPr lang="en-US" b="1" i="1" dirty="0">
                <a:latin typeface="Times New Roman" panose="02020603050405020304" pitchFamily="18" charset="0"/>
                <a:cs typeface="Times New Roman" panose="02020603050405020304" pitchFamily="18" charset="0"/>
              </a:rPr>
              <a:t>Stacking Architecture </a:t>
            </a:r>
          </a:p>
          <a:p>
            <a:endParaRPr lang="en-US" b="1" i="1" dirty="0">
              <a:latin typeface="Times New Roman" panose="02020603050405020304" pitchFamily="18" charset="0"/>
              <a:cs typeface="Times New Roman" panose="02020603050405020304" pitchFamily="18" charset="0"/>
            </a:endParaRPr>
          </a:p>
          <a:p>
            <a:endParaRPr lang="en-US" b="1" i="1" dirty="0">
              <a:latin typeface="Times New Roman" panose="02020603050405020304" pitchFamily="18" charset="0"/>
              <a:cs typeface="Times New Roman" panose="02020603050405020304" pitchFamily="18" charset="0"/>
            </a:endParaRPr>
          </a:p>
        </p:txBody>
      </p:sp>
      <p:pic>
        <p:nvPicPr>
          <p:cNvPr id="16" name="图片 15">
            <a:extLst>
              <a:ext uri="{FF2B5EF4-FFF2-40B4-BE49-F238E27FC236}">
                <a16:creationId xmlns:a16="http://schemas.microsoft.com/office/drawing/2014/main" id="{7B40CBD2-CF95-ED95-C733-42F134988E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94931"/>
            <a:ext cx="6096000" cy="4248743"/>
          </a:xfrm>
          <a:prstGeom prst="rect">
            <a:avLst/>
          </a:prstGeom>
        </p:spPr>
      </p:pic>
      <p:pic>
        <p:nvPicPr>
          <p:cNvPr id="18" name="图片 17">
            <a:extLst>
              <a:ext uri="{FF2B5EF4-FFF2-40B4-BE49-F238E27FC236}">
                <a16:creationId xmlns:a16="http://schemas.microsoft.com/office/drawing/2014/main" id="{F13CBCFA-25D6-70E5-750A-F42074A0AC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8196" y="2294932"/>
            <a:ext cx="4983469" cy="4471986"/>
          </a:xfrm>
          <a:prstGeom prst="rect">
            <a:avLst/>
          </a:prstGeom>
        </p:spPr>
      </p:pic>
    </p:spTree>
    <p:extLst>
      <p:ext uri="{BB962C8B-B14F-4D97-AF65-F5344CB8AC3E}">
        <p14:creationId xmlns:p14="http://schemas.microsoft.com/office/powerpoint/2010/main" val="21357197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40AD23A-E733-D154-329D-7E2BCC516C8C}"/>
              </a:ext>
            </a:extLst>
          </p:cNvPr>
          <p:cNvSpPr>
            <a:spLocks noGrp="1"/>
          </p:cNvSpPr>
          <p:nvPr>
            <p:ph sz="half" idx="1"/>
          </p:nvPr>
        </p:nvSpPr>
        <p:spPr>
          <a:xfrm>
            <a:off x="140032" y="1588152"/>
            <a:ext cx="8269595" cy="524681"/>
          </a:xfrm>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Model Evaluation</a:t>
            </a:r>
          </a:p>
        </p:txBody>
      </p:sp>
      <p:pic>
        <p:nvPicPr>
          <p:cNvPr id="5" name="图片 4">
            <a:extLst>
              <a:ext uri="{FF2B5EF4-FFF2-40B4-BE49-F238E27FC236}">
                <a16:creationId xmlns:a16="http://schemas.microsoft.com/office/drawing/2014/main" id="{69B0B89E-97B2-34FC-0D6D-EB202A64A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899138" cy="1332692"/>
          </a:xfrm>
          <a:prstGeom prst="rect">
            <a:avLst/>
          </a:prstGeom>
        </p:spPr>
      </p:pic>
      <p:pic>
        <p:nvPicPr>
          <p:cNvPr id="6" name="图片 5">
            <a:extLst>
              <a:ext uri="{FF2B5EF4-FFF2-40B4-BE49-F238E27FC236}">
                <a16:creationId xmlns:a16="http://schemas.microsoft.com/office/drawing/2014/main" id="{96F5B855-53A6-F77A-6100-B77E26A0F5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9336" y="1"/>
            <a:ext cx="1899138" cy="1332692"/>
          </a:xfrm>
          <a:prstGeom prst="rect">
            <a:avLst/>
          </a:prstGeom>
        </p:spPr>
      </p:pic>
      <p:pic>
        <p:nvPicPr>
          <p:cNvPr id="7" name="图片 6">
            <a:extLst>
              <a:ext uri="{FF2B5EF4-FFF2-40B4-BE49-F238E27FC236}">
                <a16:creationId xmlns:a16="http://schemas.microsoft.com/office/drawing/2014/main" id="{40140CA2-28C6-D44B-A7E8-3C2E66EA15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8671" y="1"/>
            <a:ext cx="1899138" cy="1332692"/>
          </a:xfrm>
          <a:prstGeom prst="rect">
            <a:avLst/>
          </a:prstGeom>
        </p:spPr>
      </p:pic>
      <p:pic>
        <p:nvPicPr>
          <p:cNvPr id="8" name="图片 7">
            <a:extLst>
              <a:ext uri="{FF2B5EF4-FFF2-40B4-BE49-F238E27FC236}">
                <a16:creationId xmlns:a16="http://schemas.microsoft.com/office/drawing/2014/main" id="{4863F6A5-59A7-1DE3-06F0-13D73A24B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5041" y="-7069"/>
            <a:ext cx="1899138" cy="1332692"/>
          </a:xfrm>
          <a:prstGeom prst="rect">
            <a:avLst/>
          </a:prstGeom>
        </p:spPr>
      </p:pic>
      <p:pic>
        <p:nvPicPr>
          <p:cNvPr id="9" name="图片 8">
            <a:extLst>
              <a:ext uri="{FF2B5EF4-FFF2-40B4-BE49-F238E27FC236}">
                <a16:creationId xmlns:a16="http://schemas.microsoft.com/office/drawing/2014/main" id="{6F303788-CEAF-8680-BCFB-FC105B859D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1411" y="-7069"/>
            <a:ext cx="1899138" cy="1332692"/>
          </a:xfrm>
          <a:prstGeom prst="rect">
            <a:avLst/>
          </a:prstGeom>
        </p:spPr>
      </p:pic>
      <p:pic>
        <p:nvPicPr>
          <p:cNvPr id="10" name="图片 9">
            <a:extLst>
              <a:ext uri="{FF2B5EF4-FFF2-40B4-BE49-F238E27FC236}">
                <a16:creationId xmlns:a16="http://schemas.microsoft.com/office/drawing/2014/main" id="{91666A63-A94C-C9DC-7D42-912D864B9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0943" y="-7069"/>
            <a:ext cx="1899138" cy="1332692"/>
          </a:xfrm>
          <a:prstGeom prst="rect">
            <a:avLst/>
          </a:prstGeom>
        </p:spPr>
      </p:pic>
      <p:pic>
        <p:nvPicPr>
          <p:cNvPr id="4" name="图片 3">
            <a:extLst>
              <a:ext uri="{FF2B5EF4-FFF2-40B4-BE49-F238E27FC236}">
                <a16:creationId xmlns:a16="http://schemas.microsoft.com/office/drawing/2014/main" id="{FDEBD4C8-08DE-314D-ABCC-40B706A6C32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8137" y="2353948"/>
            <a:ext cx="4079833" cy="4189727"/>
          </a:xfrm>
          <a:prstGeom prst="rect">
            <a:avLst/>
          </a:prstGeom>
          <a:noFill/>
          <a:ln>
            <a:noFill/>
          </a:ln>
        </p:spPr>
      </p:pic>
      <p:graphicFrame>
        <p:nvGraphicFramePr>
          <p:cNvPr id="12" name="表格 11">
            <a:extLst>
              <a:ext uri="{FF2B5EF4-FFF2-40B4-BE49-F238E27FC236}">
                <a16:creationId xmlns:a16="http://schemas.microsoft.com/office/drawing/2014/main" id="{0402C8E4-84DD-EDCD-C819-D8B5DD4C0927}"/>
              </a:ext>
            </a:extLst>
          </p:cNvPr>
          <p:cNvGraphicFramePr>
            <a:graphicFrameLocks noGrp="1"/>
          </p:cNvGraphicFramePr>
          <p:nvPr>
            <p:extLst>
              <p:ext uri="{D42A27DB-BD31-4B8C-83A1-F6EECF244321}">
                <p14:modId xmlns:p14="http://schemas.microsoft.com/office/powerpoint/2010/main" val="580011079"/>
              </p:ext>
            </p:extLst>
          </p:nvPr>
        </p:nvGraphicFramePr>
        <p:xfrm>
          <a:off x="4657725" y="1457325"/>
          <a:ext cx="7196138" cy="4957763"/>
        </p:xfrm>
        <a:graphic>
          <a:graphicData uri="http://schemas.openxmlformats.org/drawingml/2006/table">
            <a:tbl>
              <a:tblPr firstRow="1" firstCol="1" bandRow="1">
                <a:tableStyleId>{5C22544A-7EE6-4342-B048-85BDC9FD1C3A}</a:tableStyleId>
              </a:tblPr>
              <a:tblGrid>
                <a:gridCol w="1913122">
                  <a:extLst>
                    <a:ext uri="{9D8B030D-6E8A-4147-A177-3AD203B41FA5}">
                      <a16:colId xmlns:a16="http://schemas.microsoft.com/office/drawing/2014/main" val="267523428"/>
                    </a:ext>
                  </a:extLst>
                </a:gridCol>
                <a:gridCol w="5283016">
                  <a:extLst>
                    <a:ext uri="{9D8B030D-6E8A-4147-A177-3AD203B41FA5}">
                      <a16:colId xmlns:a16="http://schemas.microsoft.com/office/drawing/2014/main" val="1669389415"/>
                    </a:ext>
                  </a:extLst>
                </a:gridCol>
              </a:tblGrid>
              <a:tr h="712789">
                <a:tc>
                  <a:txBody>
                    <a:bodyPr/>
                    <a:lstStyle/>
                    <a:p>
                      <a:pPr marL="0" marR="0" algn="ctr">
                        <a:lnSpc>
                          <a:spcPct val="150000"/>
                        </a:lnSpc>
                        <a:spcBef>
                          <a:spcPts val="1200"/>
                        </a:spcBef>
                        <a:spcAft>
                          <a:spcPts val="0"/>
                        </a:spcAft>
                      </a:pPr>
                      <a:r>
                        <a:rPr lang="en-US" sz="1800" dirty="0">
                          <a:effectLst/>
                        </a:rPr>
                        <a:t>Metrics</a:t>
                      </a:r>
                      <a:endParaRPr lang="en-US" sz="18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marL="0" marR="0" algn="ctr">
                        <a:lnSpc>
                          <a:spcPct val="150000"/>
                        </a:lnSpc>
                        <a:spcBef>
                          <a:spcPts val="1200"/>
                        </a:spcBef>
                        <a:spcAft>
                          <a:spcPts val="0"/>
                        </a:spcAft>
                      </a:pPr>
                      <a:r>
                        <a:rPr lang="en-US" sz="1800" dirty="0">
                          <a:effectLst/>
                        </a:rPr>
                        <a:t>Formula</a:t>
                      </a:r>
                      <a:endParaRPr lang="en-US" sz="18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835252472"/>
                  </a:ext>
                </a:extLst>
              </a:tr>
              <a:tr h="1187449">
                <a:tc>
                  <a:txBody>
                    <a:bodyPr/>
                    <a:lstStyle/>
                    <a:p>
                      <a:pPr marL="0" marR="0" algn="ctr">
                        <a:lnSpc>
                          <a:spcPct val="150000"/>
                        </a:lnSpc>
                        <a:spcBef>
                          <a:spcPts val="1200"/>
                        </a:spcBef>
                        <a:spcAft>
                          <a:spcPts val="0"/>
                        </a:spcAft>
                      </a:pPr>
                      <a:r>
                        <a:rPr lang="en-US" sz="1800" b="1" dirty="0">
                          <a:effectLst/>
                        </a:rPr>
                        <a:t>Accuracy Score</a:t>
                      </a:r>
                      <a:endParaRPr lang="en-US" sz="1800" b="1"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marL="0" marR="0" algn="ctr">
                        <a:lnSpc>
                          <a:spcPct val="150000"/>
                        </a:lnSpc>
                        <a:spcBef>
                          <a:spcPts val="1200"/>
                        </a:spcBef>
                        <a:spcAft>
                          <a:spcPts val="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310108171"/>
                  </a:ext>
                </a:extLst>
              </a:tr>
              <a:tr h="1143000">
                <a:tc>
                  <a:txBody>
                    <a:bodyPr/>
                    <a:lstStyle/>
                    <a:p>
                      <a:pPr marL="0" marR="0" algn="ctr">
                        <a:lnSpc>
                          <a:spcPct val="150000"/>
                        </a:lnSpc>
                        <a:spcBef>
                          <a:spcPts val="1200"/>
                        </a:spcBef>
                        <a:spcAft>
                          <a:spcPts val="0"/>
                        </a:spcAft>
                      </a:pPr>
                      <a:r>
                        <a:rPr lang="en-US" sz="1800" b="1" dirty="0">
                          <a:effectLst/>
                        </a:rPr>
                        <a:t>Precision</a:t>
                      </a:r>
                      <a:endParaRPr lang="en-US" sz="1800" b="1"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marL="0" marR="0" algn="ctr">
                        <a:lnSpc>
                          <a:spcPct val="150000"/>
                        </a:lnSpc>
                        <a:spcBef>
                          <a:spcPts val="1200"/>
                        </a:spcBef>
                        <a:spcAft>
                          <a:spcPts val="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874313469"/>
                  </a:ext>
                </a:extLst>
              </a:tr>
              <a:tr h="1042987">
                <a:tc>
                  <a:txBody>
                    <a:bodyPr/>
                    <a:lstStyle/>
                    <a:p>
                      <a:pPr marL="0" marR="0" algn="ctr">
                        <a:lnSpc>
                          <a:spcPct val="150000"/>
                        </a:lnSpc>
                        <a:spcBef>
                          <a:spcPts val="1200"/>
                        </a:spcBef>
                        <a:spcAft>
                          <a:spcPts val="0"/>
                        </a:spcAft>
                      </a:pPr>
                      <a:r>
                        <a:rPr lang="en-US" sz="1800" b="1" dirty="0">
                          <a:effectLst/>
                        </a:rPr>
                        <a:t>Recall</a:t>
                      </a:r>
                      <a:endParaRPr lang="en-US" sz="1800" b="1"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marL="0" marR="0" algn="ctr">
                        <a:lnSpc>
                          <a:spcPct val="150000"/>
                        </a:lnSpc>
                        <a:spcBef>
                          <a:spcPts val="1200"/>
                        </a:spcBef>
                        <a:spcAft>
                          <a:spcPts val="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572636716"/>
                  </a:ext>
                </a:extLst>
              </a:tr>
              <a:tr h="871538">
                <a:tc>
                  <a:txBody>
                    <a:bodyPr/>
                    <a:lstStyle/>
                    <a:p>
                      <a:pPr marL="0" marR="0" algn="ctr">
                        <a:lnSpc>
                          <a:spcPct val="150000"/>
                        </a:lnSpc>
                        <a:spcBef>
                          <a:spcPts val="1200"/>
                        </a:spcBef>
                        <a:spcAft>
                          <a:spcPts val="0"/>
                        </a:spcAft>
                      </a:pPr>
                      <a:r>
                        <a:rPr lang="en-US" sz="1800" b="1" dirty="0">
                          <a:effectLst/>
                        </a:rPr>
                        <a:t>F1-score</a:t>
                      </a:r>
                      <a:endParaRPr lang="en-US" sz="1800" b="1"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marL="0" marR="0" algn="ctr">
                        <a:lnSpc>
                          <a:spcPct val="150000"/>
                        </a:lnSpc>
                        <a:spcBef>
                          <a:spcPts val="1200"/>
                        </a:spcBef>
                        <a:spcAft>
                          <a:spcPts val="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09460143"/>
                  </a:ext>
                </a:extLst>
              </a:tr>
            </a:tbl>
          </a:graphicData>
        </a:graphic>
      </p:graphicFrame>
      <p:pic>
        <p:nvPicPr>
          <p:cNvPr id="14" name="图片 13">
            <a:extLst>
              <a:ext uri="{FF2B5EF4-FFF2-40B4-BE49-F238E27FC236}">
                <a16:creationId xmlns:a16="http://schemas.microsoft.com/office/drawing/2014/main" id="{10BE7924-E5D0-9182-BFF9-05B99AACDE4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43686" y="2237464"/>
            <a:ext cx="5086351" cy="1046021"/>
          </a:xfrm>
          <a:prstGeom prst="rect">
            <a:avLst/>
          </a:prstGeom>
          <a:noFill/>
          <a:ln>
            <a:noFill/>
          </a:ln>
        </p:spPr>
      </p:pic>
      <p:pic>
        <p:nvPicPr>
          <p:cNvPr id="15" name="图片 14">
            <a:extLst>
              <a:ext uri="{FF2B5EF4-FFF2-40B4-BE49-F238E27FC236}">
                <a16:creationId xmlns:a16="http://schemas.microsoft.com/office/drawing/2014/main" id="{086F9D42-E1FD-4088-F60D-2A470CE4E88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643686" y="3459739"/>
            <a:ext cx="5123325" cy="926524"/>
          </a:xfrm>
          <a:prstGeom prst="rect">
            <a:avLst/>
          </a:prstGeom>
          <a:noFill/>
          <a:ln>
            <a:noFill/>
          </a:ln>
        </p:spPr>
      </p:pic>
      <p:pic>
        <p:nvPicPr>
          <p:cNvPr id="16" name="图片 15">
            <a:extLst>
              <a:ext uri="{FF2B5EF4-FFF2-40B4-BE49-F238E27FC236}">
                <a16:creationId xmlns:a16="http://schemas.microsoft.com/office/drawing/2014/main" id="{766391CE-C5E9-7814-660E-995BD2B3E09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596061" y="4562517"/>
            <a:ext cx="5133976" cy="926524"/>
          </a:xfrm>
          <a:prstGeom prst="rect">
            <a:avLst/>
          </a:prstGeom>
          <a:noFill/>
          <a:ln>
            <a:noFill/>
          </a:ln>
        </p:spPr>
      </p:pic>
      <p:pic>
        <p:nvPicPr>
          <p:cNvPr id="17" name="图片 16">
            <a:extLst>
              <a:ext uri="{FF2B5EF4-FFF2-40B4-BE49-F238E27FC236}">
                <a16:creationId xmlns:a16="http://schemas.microsoft.com/office/drawing/2014/main" id="{E52E30E4-44EC-660E-4431-A5ADAD5FD8C2}"/>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51411" y="5613673"/>
            <a:ext cx="2389821" cy="677964"/>
          </a:xfrm>
          <a:prstGeom prst="rect">
            <a:avLst/>
          </a:prstGeom>
          <a:noFill/>
          <a:ln>
            <a:noFill/>
          </a:ln>
        </p:spPr>
      </p:pic>
    </p:spTree>
    <p:extLst>
      <p:ext uri="{BB962C8B-B14F-4D97-AF65-F5344CB8AC3E}">
        <p14:creationId xmlns:p14="http://schemas.microsoft.com/office/powerpoint/2010/main" val="407164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40AD23A-E733-D154-329D-7E2BCC516C8C}"/>
              </a:ext>
            </a:extLst>
          </p:cNvPr>
          <p:cNvSpPr>
            <a:spLocks noGrp="1"/>
          </p:cNvSpPr>
          <p:nvPr>
            <p:ph sz="half" idx="1"/>
          </p:nvPr>
        </p:nvSpPr>
        <p:spPr>
          <a:xfrm>
            <a:off x="331481" y="1474456"/>
            <a:ext cx="8269595" cy="982994"/>
          </a:xfrm>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Results – </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Top 5 Individual Model</a:t>
            </a:r>
          </a:p>
        </p:txBody>
      </p:sp>
      <p:pic>
        <p:nvPicPr>
          <p:cNvPr id="5" name="图片 4">
            <a:extLst>
              <a:ext uri="{FF2B5EF4-FFF2-40B4-BE49-F238E27FC236}">
                <a16:creationId xmlns:a16="http://schemas.microsoft.com/office/drawing/2014/main" id="{69B0B89E-97B2-34FC-0D6D-EB202A64A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899138" cy="1332692"/>
          </a:xfrm>
          <a:prstGeom prst="rect">
            <a:avLst/>
          </a:prstGeom>
        </p:spPr>
      </p:pic>
      <p:pic>
        <p:nvPicPr>
          <p:cNvPr id="6" name="图片 5">
            <a:extLst>
              <a:ext uri="{FF2B5EF4-FFF2-40B4-BE49-F238E27FC236}">
                <a16:creationId xmlns:a16="http://schemas.microsoft.com/office/drawing/2014/main" id="{96F5B855-53A6-F77A-6100-B77E26A0F5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9336" y="1"/>
            <a:ext cx="1899138" cy="1332692"/>
          </a:xfrm>
          <a:prstGeom prst="rect">
            <a:avLst/>
          </a:prstGeom>
        </p:spPr>
      </p:pic>
      <p:pic>
        <p:nvPicPr>
          <p:cNvPr id="7" name="图片 6">
            <a:extLst>
              <a:ext uri="{FF2B5EF4-FFF2-40B4-BE49-F238E27FC236}">
                <a16:creationId xmlns:a16="http://schemas.microsoft.com/office/drawing/2014/main" id="{40140CA2-28C6-D44B-A7E8-3C2E66EA15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8671" y="1"/>
            <a:ext cx="1899138" cy="1332692"/>
          </a:xfrm>
          <a:prstGeom prst="rect">
            <a:avLst/>
          </a:prstGeom>
        </p:spPr>
      </p:pic>
      <p:pic>
        <p:nvPicPr>
          <p:cNvPr id="8" name="图片 7">
            <a:extLst>
              <a:ext uri="{FF2B5EF4-FFF2-40B4-BE49-F238E27FC236}">
                <a16:creationId xmlns:a16="http://schemas.microsoft.com/office/drawing/2014/main" id="{4863F6A5-59A7-1DE3-06F0-13D73A24B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5041" y="-7069"/>
            <a:ext cx="1899138" cy="1332692"/>
          </a:xfrm>
          <a:prstGeom prst="rect">
            <a:avLst/>
          </a:prstGeom>
        </p:spPr>
      </p:pic>
      <p:pic>
        <p:nvPicPr>
          <p:cNvPr id="9" name="图片 8">
            <a:extLst>
              <a:ext uri="{FF2B5EF4-FFF2-40B4-BE49-F238E27FC236}">
                <a16:creationId xmlns:a16="http://schemas.microsoft.com/office/drawing/2014/main" id="{6F303788-CEAF-8680-BCFB-FC105B859D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1411" y="-7069"/>
            <a:ext cx="1899138" cy="1332692"/>
          </a:xfrm>
          <a:prstGeom prst="rect">
            <a:avLst/>
          </a:prstGeom>
        </p:spPr>
      </p:pic>
      <p:pic>
        <p:nvPicPr>
          <p:cNvPr id="10" name="图片 9">
            <a:extLst>
              <a:ext uri="{FF2B5EF4-FFF2-40B4-BE49-F238E27FC236}">
                <a16:creationId xmlns:a16="http://schemas.microsoft.com/office/drawing/2014/main" id="{91666A63-A94C-C9DC-7D42-912D864B9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0943" y="-7069"/>
            <a:ext cx="1899138" cy="1332692"/>
          </a:xfrm>
          <a:prstGeom prst="rect">
            <a:avLst/>
          </a:prstGeom>
        </p:spPr>
      </p:pic>
      <p:sp>
        <p:nvSpPr>
          <p:cNvPr id="11" name="文本框 10">
            <a:extLst>
              <a:ext uri="{FF2B5EF4-FFF2-40B4-BE49-F238E27FC236}">
                <a16:creationId xmlns:a16="http://schemas.microsoft.com/office/drawing/2014/main" id="{DF6C130D-8CE0-4C16-5E99-CAAD8A4FB66C}"/>
              </a:ext>
            </a:extLst>
          </p:cNvPr>
          <p:cNvSpPr txBox="1"/>
          <p:nvPr/>
        </p:nvSpPr>
        <p:spPr>
          <a:xfrm>
            <a:off x="331481" y="2599213"/>
            <a:ext cx="4797732" cy="3170099"/>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Individual Algorithm: </a:t>
            </a:r>
          </a:p>
          <a:p>
            <a:r>
              <a:rPr lang="en-US" sz="2000" dirty="0">
                <a:latin typeface="Times New Roman" panose="02020603050405020304" pitchFamily="18" charset="0"/>
                <a:cs typeface="Times New Roman" panose="02020603050405020304" pitchFamily="18" charset="0"/>
              </a:rPr>
              <a:t>There are five algorithms chosen, and are DT (Decision Tree), SVM (Support Vector Machine), KNN (K-Nearest Neighbor), LR (Logistic Regression), and NB (Naïve Bayes). </a:t>
            </a:r>
          </a:p>
          <a:p>
            <a:r>
              <a:rPr lang="en-US" sz="2000" dirty="0">
                <a:latin typeface="Times New Roman" panose="02020603050405020304" pitchFamily="18" charset="0"/>
                <a:cs typeface="Times New Roman" panose="02020603050405020304" pitchFamily="18" charset="0"/>
              </a:rPr>
              <a:t>After tuning the hyperparameters, the optimal models can be found on the right. </a:t>
            </a:r>
            <a:endParaRPr lang="en-US" sz="2000"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p:txBody>
      </p:sp>
      <p:graphicFrame>
        <p:nvGraphicFramePr>
          <p:cNvPr id="2" name="表格 1">
            <a:extLst>
              <a:ext uri="{FF2B5EF4-FFF2-40B4-BE49-F238E27FC236}">
                <a16:creationId xmlns:a16="http://schemas.microsoft.com/office/drawing/2014/main" id="{2A475DDC-1C28-212A-42F9-2D612BA3E74F}"/>
              </a:ext>
            </a:extLst>
          </p:cNvPr>
          <p:cNvGraphicFramePr>
            <a:graphicFrameLocks noGrp="1"/>
          </p:cNvGraphicFramePr>
          <p:nvPr>
            <p:extLst>
              <p:ext uri="{D42A27DB-BD31-4B8C-83A1-F6EECF244321}">
                <p14:modId xmlns:p14="http://schemas.microsoft.com/office/powerpoint/2010/main" val="1593857614"/>
              </p:ext>
            </p:extLst>
          </p:nvPr>
        </p:nvGraphicFramePr>
        <p:xfrm>
          <a:off x="5540681" y="1743867"/>
          <a:ext cx="6319838" cy="4511341"/>
        </p:xfrm>
        <a:graphic>
          <a:graphicData uri="http://schemas.openxmlformats.org/drawingml/2006/table">
            <a:tbl>
              <a:tblPr firstRow="1" firstCol="1" bandRow="1">
                <a:tableStyleId>{5C22544A-7EE6-4342-B048-85BDC9FD1C3A}</a:tableStyleId>
              </a:tblPr>
              <a:tblGrid>
                <a:gridCol w="1119188">
                  <a:extLst>
                    <a:ext uri="{9D8B030D-6E8A-4147-A177-3AD203B41FA5}">
                      <a16:colId xmlns:a16="http://schemas.microsoft.com/office/drawing/2014/main" val="3598509848"/>
                    </a:ext>
                  </a:extLst>
                </a:gridCol>
                <a:gridCol w="4014787">
                  <a:extLst>
                    <a:ext uri="{9D8B030D-6E8A-4147-A177-3AD203B41FA5}">
                      <a16:colId xmlns:a16="http://schemas.microsoft.com/office/drawing/2014/main" val="1023745257"/>
                    </a:ext>
                  </a:extLst>
                </a:gridCol>
                <a:gridCol w="1185863">
                  <a:extLst>
                    <a:ext uri="{9D8B030D-6E8A-4147-A177-3AD203B41FA5}">
                      <a16:colId xmlns:a16="http://schemas.microsoft.com/office/drawing/2014/main" val="3343812476"/>
                    </a:ext>
                  </a:extLst>
                </a:gridCol>
              </a:tblGrid>
              <a:tr h="827883">
                <a:tc>
                  <a:txBody>
                    <a:bodyPr/>
                    <a:lstStyle/>
                    <a:p>
                      <a:pPr marL="0" marR="0" algn="ctr">
                        <a:lnSpc>
                          <a:spcPct val="150000"/>
                        </a:lnSpc>
                        <a:spcBef>
                          <a:spcPts val="1200"/>
                        </a:spcBef>
                        <a:spcAft>
                          <a:spcPts val="0"/>
                        </a:spcAft>
                      </a:pPr>
                      <a:r>
                        <a:rPr lang="en-US" sz="1800" dirty="0">
                          <a:effectLst/>
                        </a:rPr>
                        <a:t>Algorithm</a:t>
                      </a:r>
                      <a:endParaRPr lang="en-US" sz="18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marL="0" marR="0" algn="ctr">
                        <a:lnSpc>
                          <a:spcPct val="150000"/>
                        </a:lnSpc>
                        <a:spcBef>
                          <a:spcPts val="1200"/>
                        </a:spcBef>
                        <a:spcAft>
                          <a:spcPts val="0"/>
                        </a:spcAft>
                      </a:pPr>
                      <a:r>
                        <a:rPr lang="en-US" sz="1800" dirty="0">
                          <a:effectLst/>
                        </a:rPr>
                        <a:t>Configuration</a:t>
                      </a:r>
                      <a:endParaRPr lang="en-US" sz="18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marL="0" marR="0" algn="ctr">
                        <a:lnSpc>
                          <a:spcPct val="150000"/>
                        </a:lnSpc>
                        <a:spcBef>
                          <a:spcPts val="1200"/>
                        </a:spcBef>
                        <a:spcAft>
                          <a:spcPts val="0"/>
                        </a:spcAft>
                      </a:pPr>
                      <a:r>
                        <a:rPr lang="en-US" sz="1800" dirty="0">
                          <a:effectLst/>
                        </a:rPr>
                        <a:t>Accuracy Score</a:t>
                      </a:r>
                      <a:endParaRPr lang="en-US" sz="18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563616442"/>
                  </a:ext>
                </a:extLst>
              </a:tr>
              <a:tr h="575641">
                <a:tc>
                  <a:txBody>
                    <a:bodyPr/>
                    <a:lstStyle/>
                    <a:p>
                      <a:pPr marL="0" marR="0" algn="ctr">
                        <a:lnSpc>
                          <a:spcPct val="150000"/>
                        </a:lnSpc>
                        <a:spcBef>
                          <a:spcPts val="1200"/>
                        </a:spcBef>
                        <a:spcAft>
                          <a:spcPts val="0"/>
                        </a:spcAft>
                      </a:pPr>
                      <a:r>
                        <a:rPr lang="en-US" sz="1800" dirty="0">
                          <a:effectLst/>
                        </a:rPr>
                        <a:t>DT</a:t>
                      </a:r>
                      <a:endParaRPr lang="en-US" sz="18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marL="0" marR="0" algn="ctr">
                        <a:lnSpc>
                          <a:spcPct val="150000"/>
                        </a:lnSpc>
                        <a:spcBef>
                          <a:spcPts val="1200"/>
                        </a:spcBef>
                        <a:spcAft>
                          <a:spcPts val="0"/>
                        </a:spcAft>
                      </a:pPr>
                      <a:r>
                        <a:rPr lang="en-US" sz="1800" dirty="0" err="1">
                          <a:effectLst/>
                        </a:rPr>
                        <a:t>DecisionTreeClassifier</a:t>
                      </a:r>
                      <a:r>
                        <a:rPr lang="en-US" sz="1800" dirty="0">
                          <a:effectLst/>
                        </a:rPr>
                        <a:t>(criterion = '</a:t>
                      </a:r>
                      <a:r>
                        <a:rPr lang="en-US" sz="1800" dirty="0" err="1">
                          <a:effectLst/>
                        </a:rPr>
                        <a:t>gini</a:t>
                      </a:r>
                      <a:r>
                        <a:rPr lang="en-US" sz="1800" dirty="0">
                          <a:effectLst/>
                        </a:rPr>
                        <a:t>', </a:t>
                      </a:r>
                      <a:r>
                        <a:rPr lang="en-US" sz="1800" dirty="0" err="1">
                          <a:effectLst/>
                        </a:rPr>
                        <a:t>max_depth</a:t>
                      </a:r>
                      <a:r>
                        <a:rPr lang="en-US" sz="1800" dirty="0">
                          <a:effectLst/>
                        </a:rPr>
                        <a:t> = 8)</a:t>
                      </a:r>
                      <a:endParaRPr lang="en-US" sz="18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marL="0" marR="0" algn="ctr">
                        <a:lnSpc>
                          <a:spcPct val="150000"/>
                        </a:lnSpc>
                        <a:spcBef>
                          <a:spcPts val="1200"/>
                        </a:spcBef>
                        <a:spcAft>
                          <a:spcPts val="0"/>
                        </a:spcAft>
                      </a:pPr>
                      <a:r>
                        <a:rPr lang="en-US" sz="1800" dirty="0">
                          <a:effectLst/>
                        </a:rPr>
                        <a:t>0.636</a:t>
                      </a:r>
                      <a:endParaRPr lang="en-US" sz="18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911454282"/>
                  </a:ext>
                </a:extLst>
              </a:tr>
              <a:tr h="575641">
                <a:tc>
                  <a:txBody>
                    <a:bodyPr/>
                    <a:lstStyle/>
                    <a:p>
                      <a:pPr marL="0" marR="0" algn="ctr">
                        <a:lnSpc>
                          <a:spcPct val="150000"/>
                        </a:lnSpc>
                        <a:spcBef>
                          <a:spcPts val="1200"/>
                        </a:spcBef>
                        <a:spcAft>
                          <a:spcPts val="0"/>
                        </a:spcAft>
                      </a:pPr>
                      <a:r>
                        <a:rPr lang="en-US" sz="1800" dirty="0">
                          <a:effectLst/>
                        </a:rPr>
                        <a:t>SVM</a:t>
                      </a:r>
                      <a:endParaRPr lang="en-US" sz="18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marL="0" marR="0" algn="ctr">
                        <a:lnSpc>
                          <a:spcPct val="150000"/>
                        </a:lnSpc>
                        <a:spcBef>
                          <a:spcPts val="1200"/>
                        </a:spcBef>
                        <a:spcAft>
                          <a:spcPts val="0"/>
                        </a:spcAft>
                      </a:pPr>
                      <a:r>
                        <a:rPr lang="en-US" sz="1800" dirty="0">
                          <a:effectLst/>
                        </a:rPr>
                        <a:t>SVC(kernel = 'linear')</a:t>
                      </a:r>
                      <a:endParaRPr lang="en-US" sz="18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marL="0" marR="0" algn="ctr">
                        <a:lnSpc>
                          <a:spcPct val="150000"/>
                        </a:lnSpc>
                        <a:spcBef>
                          <a:spcPts val="1200"/>
                        </a:spcBef>
                        <a:spcAft>
                          <a:spcPts val="0"/>
                        </a:spcAft>
                      </a:pPr>
                      <a:r>
                        <a:rPr lang="en-US" sz="1800">
                          <a:effectLst/>
                        </a:rPr>
                        <a:t>0.935</a:t>
                      </a:r>
                      <a:endParaRPr lang="en-US" sz="18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913109720"/>
                  </a:ext>
                </a:extLst>
              </a:tr>
              <a:tr h="974266">
                <a:tc>
                  <a:txBody>
                    <a:bodyPr/>
                    <a:lstStyle/>
                    <a:p>
                      <a:pPr marL="0" marR="0" algn="ctr">
                        <a:lnSpc>
                          <a:spcPct val="150000"/>
                        </a:lnSpc>
                        <a:spcBef>
                          <a:spcPts val="1200"/>
                        </a:spcBef>
                        <a:spcAft>
                          <a:spcPts val="0"/>
                        </a:spcAft>
                      </a:pPr>
                      <a:r>
                        <a:rPr lang="en-US" sz="1800">
                          <a:effectLst/>
                        </a:rPr>
                        <a:t>KNN</a:t>
                      </a:r>
                      <a:endParaRPr lang="en-US" sz="18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marL="0" marR="0" algn="ctr">
                        <a:lnSpc>
                          <a:spcPct val="150000"/>
                        </a:lnSpc>
                        <a:spcBef>
                          <a:spcPts val="1200"/>
                        </a:spcBef>
                        <a:spcAft>
                          <a:spcPts val="0"/>
                        </a:spcAft>
                      </a:pPr>
                      <a:r>
                        <a:rPr lang="en-US" sz="1800" dirty="0" err="1">
                          <a:effectLst/>
                        </a:rPr>
                        <a:t>KNeighborsClassifier</a:t>
                      </a:r>
                      <a:r>
                        <a:rPr lang="en-US" sz="1800" dirty="0">
                          <a:effectLst/>
                        </a:rPr>
                        <a:t>(algorithm="auto", weights="distance", </a:t>
                      </a:r>
                      <a:r>
                        <a:rPr lang="en-US" sz="1800" dirty="0" err="1">
                          <a:effectLst/>
                        </a:rPr>
                        <a:t>n_neighbors</a:t>
                      </a:r>
                      <a:r>
                        <a:rPr lang="en-US" sz="1800" dirty="0">
                          <a:effectLst/>
                        </a:rPr>
                        <a:t> = 20)</a:t>
                      </a:r>
                      <a:endParaRPr lang="en-US" sz="18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marL="0" marR="0" algn="ctr">
                        <a:lnSpc>
                          <a:spcPct val="150000"/>
                        </a:lnSpc>
                        <a:spcBef>
                          <a:spcPts val="1200"/>
                        </a:spcBef>
                        <a:spcAft>
                          <a:spcPts val="0"/>
                        </a:spcAft>
                      </a:pPr>
                      <a:r>
                        <a:rPr lang="en-US" sz="1800">
                          <a:effectLst/>
                        </a:rPr>
                        <a:t>0.820</a:t>
                      </a:r>
                      <a:endParaRPr lang="en-US" sz="18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345310041"/>
                  </a:ext>
                </a:extLst>
              </a:tr>
              <a:tr h="575641">
                <a:tc>
                  <a:txBody>
                    <a:bodyPr/>
                    <a:lstStyle/>
                    <a:p>
                      <a:pPr marL="0" marR="0" algn="ctr">
                        <a:lnSpc>
                          <a:spcPct val="150000"/>
                        </a:lnSpc>
                        <a:spcBef>
                          <a:spcPts val="1200"/>
                        </a:spcBef>
                        <a:spcAft>
                          <a:spcPts val="0"/>
                        </a:spcAft>
                      </a:pPr>
                      <a:r>
                        <a:rPr lang="en-US" sz="1800">
                          <a:effectLst/>
                        </a:rPr>
                        <a:t>LR</a:t>
                      </a:r>
                      <a:endParaRPr lang="en-US" sz="18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marL="0" marR="0" algn="ctr">
                        <a:lnSpc>
                          <a:spcPct val="150000"/>
                        </a:lnSpc>
                        <a:spcBef>
                          <a:spcPts val="1200"/>
                        </a:spcBef>
                        <a:spcAft>
                          <a:spcPts val="0"/>
                        </a:spcAft>
                      </a:pPr>
                      <a:r>
                        <a:rPr lang="en-US" sz="1800" dirty="0" err="1">
                          <a:effectLst/>
                        </a:rPr>
                        <a:t>LogisticRegression</a:t>
                      </a:r>
                      <a:r>
                        <a:rPr lang="en-US" sz="1800" dirty="0">
                          <a:effectLst/>
                        </a:rPr>
                        <a:t>(penalty="</a:t>
                      </a:r>
                      <a:r>
                        <a:rPr lang="en-US" sz="1800" dirty="0" err="1">
                          <a:effectLst/>
                        </a:rPr>
                        <a:t>none",solver</a:t>
                      </a:r>
                      <a:r>
                        <a:rPr lang="en-US" sz="1800" dirty="0">
                          <a:effectLst/>
                        </a:rPr>
                        <a:t>="</a:t>
                      </a:r>
                      <a:r>
                        <a:rPr lang="en-US" sz="1800" dirty="0" err="1">
                          <a:effectLst/>
                        </a:rPr>
                        <a:t>lbfgs</a:t>
                      </a:r>
                      <a:r>
                        <a:rPr lang="en-US" sz="1800" dirty="0">
                          <a:effectLst/>
                        </a:rPr>
                        <a:t>")</a:t>
                      </a:r>
                      <a:endParaRPr lang="en-US" sz="18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marL="0" marR="0" algn="ctr">
                        <a:lnSpc>
                          <a:spcPct val="150000"/>
                        </a:lnSpc>
                        <a:spcBef>
                          <a:spcPts val="1200"/>
                        </a:spcBef>
                        <a:spcAft>
                          <a:spcPts val="0"/>
                        </a:spcAft>
                      </a:pPr>
                      <a:r>
                        <a:rPr lang="en-US" sz="1800">
                          <a:effectLst/>
                        </a:rPr>
                        <a:t>0.923</a:t>
                      </a:r>
                      <a:endParaRPr lang="en-US" sz="18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949110165"/>
                  </a:ext>
                </a:extLst>
              </a:tr>
              <a:tr h="575641">
                <a:tc>
                  <a:txBody>
                    <a:bodyPr/>
                    <a:lstStyle/>
                    <a:p>
                      <a:pPr marL="0" marR="0" algn="ctr">
                        <a:lnSpc>
                          <a:spcPct val="150000"/>
                        </a:lnSpc>
                        <a:spcBef>
                          <a:spcPts val="1200"/>
                        </a:spcBef>
                        <a:spcAft>
                          <a:spcPts val="0"/>
                        </a:spcAft>
                      </a:pPr>
                      <a:r>
                        <a:rPr lang="en-US" sz="1800">
                          <a:effectLst/>
                        </a:rPr>
                        <a:t>NB</a:t>
                      </a:r>
                      <a:endParaRPr lang="en-US" sz="18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marL="0" marR="0" algn="ctr">
                        <a:lnSpc>
                          <a:spcPct val="150000"/>
                        </a:lnSpc>
                        <a:spcBef>
                          <a:spcPts val="1200"/>
                        </a:spcBef>
                        <a:spcAft>
                          <a:spcPts val="0"/>
                        </a:spcAft>
                      </a:pPr>
                      <a:r>
                        <a:rPr lang="en-US" sz="1800" dirty="0" err="1">
                          <a:effectLst/>
                        </a:rPr>
                        <a:t>MultinomialNB</a:t>
                      </a:r>
                      <a:r>
                        <a:rPr lang="en-US" sz="1800" dirty="0">
                          <a:effectLst/>
                        </a:rPr>
                        <a:t>()</a:t>
                      </a:r>
                      <a:endParaRPr lang="en-US" sz="18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marL="0" marR="0" algn="ctr">
                        <a:lnSpc>
                          <a:spcPct val="150000"/>
                        </a:lnSpc>
                        <a:spcBef>
                          <a:spcPts val="1200"/>
                        </a:spcBef>
                        <a:spcAft>
                          <a:spcPts val="0"/>
                        </a:spcAft>
                      </a:pPr>
                      <a:r>
                        <a:rPr lang="en-US" sz="1800" dirty="0">
                          <a:effectLst/>
                        </a:rPr>
                        <a:t>0.897</a:t>
                      </a:r>
                      <a:endParaRPr lang="en-US" sz="18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399008469"/>
                  </a:ext>
                </a:extLst>
              </a:tr>
            </a:tbl>
          </a:graphicData>
        </a:graphic>
      </p:graphicFrame>
    </p:spTree>
    <p:extLst>
      <p:ext uri="{BB962C8B-B14F-4D97-AF65-F5344CB8AC3E}">
        <p14:creationId xmlns:p14="http://schemas.microsoft.com/office/powerpoint/2010/main" val="22978268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40AD23A-E733-D154-329D-7E2BCC516C8C}"/>
              </a:ext>
            </a:extLst>
          </p:cNvPr>
          <p:cNvSpPr>
            <a:spLocks noGrp="1"/>
          </p:cNvSpPr>
          <p:nvPr>
            <p:ph sz="half" idx="1"/>
          </p:nvPr>
        </p:nvSpPr>
        <p:spPr>
          <a:xfrm>
            <a:off x="56051" y="1620878"/>
            <a:ext cx="8269595" cy="879435"/>
          </a:xfrm>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Results – </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Top 5 Ensembled Model</a:t>
            </a:r>
          </a:p>
          <a:p>
            <a:pPr marL="0" indent="0">
              <a:buNone/>
            </a:pPr>
            <a:endParaRPr lang="en-US" sz="20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69B0B89E-97B2-34FC-0D6D-EB202A64A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899138" cy="1332692"/>
          </a:xfrm>
          <a:prstGeom prst="rect">
            <a:avLst/>
          </a:prstGeom>
        </p:spPr>
      </p:pic>
      <p:pic>
        <p:nvPicPr>
          <p:cNvPr id="6" name="图片 5">
            <a:extLst>
              <a:ext uri="{FF2B5EF4-FFF2-40B4-BE49-F238E27FC236}">
                <a16:creationId xmlns:a16="http://schemas.microsoft.com/office/drawing/2014/main" id="{96F5B855-53A6-F77A-6100-B77E26A0F5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9336" y="1"/>
            <a:ext cx="1899138" cy="1332692"/>
          </a:xfrm>
          <a:prstGeom prst="rect">
            <a:avLst/>
          </a:prstGeom>
        </p:spPr>
      </p:pic>
      <p:pic>
        <p:nvPicPr>
          <p:cNvPr id="7" name="图片 6">
            <a:extLst>
              <a:ext uri="{FF2B5EF4-FFF2-40B4-BE49-F238E27FC236}">
                <a16:creationId xmlns:a16="http://schemas.microsoft.com/office/drawing/2014/main" id="{40140CA2-28C6-D44B-A7E8-3C2E66EA15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8671" y="1"/>
            <a:ext cx="1899138" cy="1332692"/>
          </a:xfrm>
          <a:prstGeom prst="rect">
            <a:avLst/>
          </a:prstGeom>
        </p:spPr>
      </p:pic>
      <p:pic>
        <p:nvPicPr>
          <p:cNvPr id="8" name="图片 7">
            <a:extLst>
              <a:ext uri="{FF2B5EF4-FFF2-40B4-BE49-F238E27FC236}">
                <a16:creationId xmlns:a16="http://schemas.microsoft.com/office/drawing/2014/main" id="{4863F6A5-59A7-1DE3-06F0-13D73A24B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5041" y="-7069"/>
            <a:ext cx="1899138" cy="1332692"/>
          </a:xfrm>
          <a:prstGeom prst="rect">
            <a:avLst/>
          </a:prstGeom>
        </p:spPr>
      </p:pic>
      <p:pic>
        <p:nvPicPr>
          <p:cNvPr id="9" name="图片 8">
            <a:extLst>
              <a:ext uri="{FF2B5EF4-FFF2-40B4-BE49-F238E27FC236}">
                <a16:creationId xmlns:a16="http://schemas.microsoft.com/office/drawing/2014/main" id="{6F303788-CEAF-8680-BCFB-FC105B859D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1411" y="-7069"/>
            <a:ext cx="1899138" cy="1332692"/>
          </a:xfrm>
          <a:prstGeom prst="rect">
            <a:avLst/>
          </a:prstGeom>
        </p:spPr>
      </p:pic>
      <p:pic>
        <p:nvPicPr>
          <p:cNvPr id="10" name="图片 9">
            <a:extLst>
              <a:ext uri="{FF2B5EF4-FFF2-40B4-BE49-F238E27FC236}">
                <a16:creationId xmlns:a16="http://schemas.microsoft.com/office/drawing/2014/main" id="{91666A63-A94C-C9DC-7D42-912D864B9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0943" y="-7069"/>
            <a:ext cx="1899138" cy="1332692"/>
          </a:xfrm>
          <a:prstGeom prst="rect">
            <a:avLst/>
          </a:prstGeom>
        </p:spPr>
      </p:pic>
      <p:sp>
        <p:nvSpPr>
          <p:cNvPr id="11" name="文本框 10">
            <a:extLst>
              <a:ext uri="{FF2B5EF4-FFF2-40B4-BE49-F238E27FC236}">
                <a16:creationId xmlns:a16="http://schemas.microsoft.com/office/drawing/2014/main" id="{DF6C130D-8CE0-4C16-5E99-CAAD8A4FB66C}"/>
              </a:ext>
            </a:extLst>
          </p:cNvPr>
          <p:cNvSpPr txBox="1"/>
          <p:nvPr/>
        </p:nvSpPr>
        <p:spPr>
          <a:xfrm>
            <a:off x="278173" y="2897276"/>
            <a:ext cx="3740498" cy="3170099"/>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Ensemble Learning Technique: </a:t>
            </a:r>
          </a:p>
          <a:p>
            <a:r>
              <a:rPr lang="en-US" sz="2000" dirty="0">
                <a:latin typeface="Times New Roman" panose="02020603050405020304" pitchFamily="18" charset="0"/>
                <a:cs typeface="Times New Roman" panose="02020603050405020304" pitchFamily="18" charset="0"/>
              </a:rPr>
              <a:t>There are four techniques applied in this part, and they are bagging, boosting, voting, and stacking. </a:t>
            </a:r>
          </a:p>
          <a:p>
            <a:r>
              <a:rPr lang="en-US" sz="2000" dirty="0">
                <a:latin typeface="Times New Roman" panose="02020603050405020304" pitchFamily="18" charset="0"/>
                <a:cs typeface="Times New Roman" panose="02020603050405020304" pitchFamily="18" charset="0"/>
              </a:rPr>
              <a:t>After using the optimal individual algorithm as the input, the top 5 models generated are shown on the right.</a:t>
            </a:r>
            <a:endParaRPr lang="en-US" sz="2000"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E71AA3B1-6F76-129B-3BDB-0666BBFF2A07}"/>
              </a:ext>
            </a:extLst>
          </p:cNvPr>
          <p:cNvGraphicFramePr>
            <a:graphicFrameLocks noGrp="1"/>
          </p:cNvGraphicFramePr>
          <p:nvPr>
            <p:extLst>
              <p:ext uri="{D42A27DB-BD31-4B8C-83A1-F6EECF244321}">
                <p14:modId xmlns:p14="http://schemas.microsoft.com/office/powerpoint/2010/main" val="1096844459"/>
              </p:ext>
            </p:extLst>
          </p:nvPr>
        </p:nvGraphicFramePr>
        <p:xfrm>
          <a:off x="4525372" y="1341900"/>
          <a:ext cx="7488445" cy="5477193"/>
        </p:xfrm>
        <a:graphic>
          <a:graphicData uri="http://schemas.openxmlformats.org/drawingml/2006/table">
            <a:tbl>
              <a:tblPr firstRow="1" firstCol="1" bandRow="1">
                <a:tableStyleId>{5C22544A-7EE6-4342-B048-85BDC9FD1C3A}</a:tableStyleId>
              </a:tblPr>
              <a:tblGrid>
                <a:gridCol w="985838">
                  <a:extLst>
                    <a:ext uri="{9D8B030D-6E8A-4147-A177-3AD203B41FA5}">
                      <a16:colId xmlns:a16="http://schemas.microsoft.com/office/drawing/2014/main" val="2333104971"/>
                    </a:ext>
                  </a:extLst>
                </a:gridCol>
                <a:gridCol w="5588207">
                  <a:extLst>
                    <a:ext uri="{9D8B030D-6E8A-4147-A177-3AD203B41FA5}">
                      <a16:colId xmlns:a16="http://schemas.microsoft.com/office/drawing/2014/main" val="2360370164"/>
                    </a:ext>
                  </a:extLst>
                </a:gridCol>
                <a:gridCol w="914400">
                  <a:extLst>
                    <a:ext uri="{9D8B030D-6E8A-4147-A177-3AD203B41FA5}">
                      <a16:colId xmlns:a16="http://schemas.microsoft.com/office/drawing/2014/main" val="1105786505"/>
                    </a:ext>
                  </a:extLst>
                </a:gridCol>
              </a:tblGrid>
              <a:tr h="539490">
                <a:tc>
                  <a:txBody>
                    <a:bodyPr/>
                    <a:lstStyle/>
                    <a:p>
                      <a:pPr marL="0" marR="0" algn="ctr">
                        <a:lnSpc>
                          <a:spcPct val="150000"/>
                        </a:lnSpc>
                        <a:spcBef>
                          <a:spcPts val="1200"/>
                        </a:spcBef>
                        <a:spcAft>
                          <a:spcPts val="0"/>
                        </a:spcAft>
                      </a:pPr>
                      <a:r>
                        <a:rPr lang="en-US" sz="1600" dirty="0">
                          <a:effectLst/>
                        </a:rPr>
                        <a:t>Technique</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59251" marR="59251" marT="0" marB="0"/>
                </a:tc>
                <a:tc>
                  <a:txBody>
                    <a:bodyPr/>
                    <a:lstStyle/>
                    <a:p>
                      <a:pPr marL="0" marR="0" algn="ctr">
                        <a:lnSpc>
                          <a:spcPct val="150000"/>
                        </a:lnSpc>
                        <a:spcBef>
                          <a:spcPts val="1200"/>
                        </a:spcBef>
                        <a:spcAft>
                          <a:spcPts val="0"/>
                        </a:spcAft>
                      </a:pPr>
                      <a:r>
                        <a:rPr lang="en-US" sz="1600" dirty="0">
                          <a:effectLst/>
                        </a:rPr>
                        <a:t>Configuration</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59251" marR="59251" marT="0" marB="0"/>
                </a:tc>
                <a:tc>
                  <a:txBody>
                    <a:bodyPr/>
                    <a:lstStyle/>
                    <a:p>
                      <a:pPr marL="0" marR="0" algn="ctr">
                        <a:lnSpc>
                          <a:spcPct val="150000"/>
                        </a:lnSpc>
                        <a:spcBef>
                          <a:spcPts val="1200"/>
                        </a:spcBef>
                        <a:spcAft>
                          <a:spcPts val="0"/>
                        </a:spcAft>
                      </a:pPr>
                      <a:r>
                        <a:rPr lang="en-US" sz="1600">
                          <a:effectLst/>
                        </a:rPr>
                        <a:t>Accuracy Score</a:t>
                      </a:r>
                      <a:endParaRPr lang="en-US" sz="1600">
                        <a:effectLst/>
                        <a:latin typeface="Times New Roman" panose="02020603050405020304" pitchFamily="18" charset="0"/>
                        <a:ea typeface="宋体" panose="02010600030101010101" pitchFamily="2" charset="-122"/>
                        <a:cs typeface="Arial" panose="020B0604020202020204" pitchFamily="34" charset="0"/>
                      </a:endParaRPr>
                    </a:p>
                  </a:txBody>
                  <a:tcPr marL="59251" marR="59251" marT="0" marB="0"/>
                </a:tc>
                <a:extLst>
                  <a:ext uri="{0D108BD9-81ED-4DB2-BD59-A6C34878D82A}">
                    <a16:rowId xmlns:a16="http://schemas.microsoft.com/office/drawing/2014/main" val="1429025603"/>
                  </a:ext>
                </a:extLst>
              </a:tr>
              <a:tr h="1109386">
                <a:tc>
                  <a:txBody>
                    <a:bodyPr/>
                    <a:lstStyle/>
                    <a:p>
                      <a:pPr marL="0" marR="0" algn="ctr">
                        <a:lnSpc>
                          <a:spcPct val="150000"/>
                        </a:lnSpc>
                        <a:spcBef>
                          <a:spcPts val="1200"/>
                        </a:spcBef>
                        <a:spcAft>
                          <a:spcPts val="0"/>
                        </a:spcAft>
                      </a:pPr>
                      <a:r>
                        <a:rPr lang="en-US" sz="1600" dirty="0">
                          <a:solidFill>
                            <a:schemeClr val="tx1"/>
                          </a:solidFill>
                          <a:effectLst/>
                        </a:rPr>
                        <a:t>Stacking</a:t>
                      </a:r>
                      <a:endParaRPr lang="en-US" sz="1600" dirty="0">
                        <a:solidFill>
                          <a:schemeClr val="tx1"/>
                        </a:solidFill>
                        <a:effectLst/>
                        <a:latin typeface="Times New Roman" panose="02020603050405020304" pitchFamily="18" charset="0"/>
                        <a:ea typeface="宋体" panose="02010600030101010101" pitchFamily="2" charset="-122"/>
                        <a:cs typeface="Arial" panose="020B0604020202020204" pitchFamily="34" charset="0"/>
                      </a:endParaRPr>
                    </a:p>
                  </a:txBody>
                  <a:tcPr marL="59251" marR="59251" marT="0" marB="0">
                    <a:solidFill>
                      <a:schemeClr val="accent4">
                        <a:lumMod val="20000"/>
                        <a:lumOff val="80000"/>
                      </a:schemeClr>
                    </a:solidFill>
                  </a:tcPr>
                </a:tc>
                <a:tc>
                  <a:txBody>
                    <a:bodyPr/>
                    <a:lstStyle/>
                    <a:p>
                      <a:pPr marL="0" marR="0" algn="ctr">
                        <a:lnSpc>
                          <a:spcPct val="150000"/>
                        </a:lnSpc>
                        <a:spcBef>
                          <a:spcPts val="1200"/>
                        </a:spcBef>
                        <a:spcAft>
                          <a:spcPts val="0"/>
                        </a:spcAft>
                      </a:pPr>
                      <a:r>
                        <a:rPr lang="en-US" sz="1600" dirty="0" err="1">
                          <a:effectLst/>
                        </a:rPr>
                        <a:t>model_stacking</a:t>
                      </a:r>
                      <a:r>
                        <a:rPr lang="en-US" sz="1600" dirty="0">
                          <a:effectLst/>
                        </a:rPr>
                        <a:t> = </a:t>
                      </a:r>
                      <a:r>
                        <a:rPr lang="en-US" sz="1600" dirty="0" err="1">
                          <a:effectLst/>
                        </a:rPr>
                        <a:t>StackingClassifier</a:t>
                      </a:r>
                      <a:r>
                        <a:rPr lang="en-US" sz="1600" dirty="0">
                          <a:effectLst/>
                        </a:rPr>
                        <a:t>(estimators = [('dt', clf1),('</a:t>
                      </a:r>
                      <a:r>
                        <a:rPr lang="en-US" sz="1600" dirty="0" err="1">
                          <a:effectLst/>
                        </a:rPr>
                        <a:t>svm</a:t>
                      </a:r>
                      <a:r>
                        <a:rPr lang="en-US" sz="1600" dirty="0">
                          <a:effectLst/>
                        </a:rPr>
                        <a:t>', clf2), ('mnb',clf5)], \</a:t>
                      </a:r>
                      <a:r>
                        <a:rPr lang="en-US" sz="1600" dirty="0" err="1">
                          <a:effectLst/>
                        </a:rPr>
                        <a:t>final_estimator</a:t>
                      </a:r>
                      <a:r>
                        <a:rPr lang="en-US" sz="1600" dirty="0">
                          <a:effectLst/>
                        </a:rPr>
                        <a:t> = </a:t>
                      </a:r>
                      <a:r>
                        <a:rPr lang="en-US" sz="1600" dirty="0" err="1">
                          <a:effectLst/>
                        </a:rPr>
                        <a:t>linear_model.LogisticRegression</a:t>
                      </a:r>
                      <a:r>
                        <a:rPr lang="en-US" sz="1600" dirty="0">
                          <a:effectLst/>
                        </a:rPr>
                        <a:t>(penalty="</a:t>
                      </a:r>
                      <a:r>
                        <a:rPr lang="en-US" sz="1600" dirty="0" err="1">
                          <a:effectLst/>
                        </a:rPr>
                        <a:t>none",solver</a:t>
                      </a:r>
                      <a:r>
                        <a:rPr lang="en-US" sz="1600" dirty="0">
                          <a:effectLst/>
                        </a:rPr>
                        <a:t>="</a:t>
                      </a:r>
                      <a:r>
                        <a:rPr lang="en-US" sz="1600" dirty="0" err="1">
                          <a:effectLst/>
                        </a:rPr>
                        <a:t>lbfgs</a:t>
                      </a:r>
                      <a:r>
                        <a:rPr lang="en-US" sz="1600" dirty="0">
                          <a:effectLst/>
                        </a:rPr>
                        <a:t>“))</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59251" marR="59251" marT="0" marB="0">
                    <a:solidFill>
                      <a:schemeClr val="accent4">
                        <a:lumMod val="20000"/>
                        <a:lumOff val="80000"/>
                      </a:schemeClr>
                    </a:solidFill>
                  </a:tcPr>
                </a:tc>
                <a:tc>
                  <a:txBody>
                    <a:bodyPr/>
                    <a:lstStyle/>
                    <a:p>
                      <a:pPr marL="0" marR="0" algn="ctr">
                        <a:lnSpc>
                          <a:spcPct val="150000"/>
                        </a:lnSpc>
                        <a:spcBef>
                          <a:spcPts val="1200"/>
                        </a:spcBef>
                        <a:spcAft>
                          <a:spcPts val="0"/>
                        </a:spcAft>
                      </a:pPr>
                      <a:r>
                        <a:rPr lang="en-US" sz="1600" dirty="0">
                          <a:effectLst/>
                        </a:rPr>
                        <a:t>0.947</a:t>
                      </a:r>
                    </a:p>
                    <a:p>
                      <a:pPr marL="0" marR="0" algn="ctr">
                        <a:lnSpc>
                          <a:spcPct val="150000"/>
                        </a:lnSpc>
                        <a:spcBef>
                          <a:spcPts val="1200"/>
                        </a:spcBef>
                        <a:spcAft>
                          <a:spcPts val="0"/>
                        </a:spcAft>
                      </a:pPr>
                      <a:r>
                        <a:rPr lang="en-US" sz="1600" dirty="0">
                          <a:effectLst/>
                        </a:rPr>
                        <a:t> </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59251" marR="59251" marT="0" marB="0">
                    <a:solidFill>
                      <a:schemeClr val="accent4">
                        <a:lumMod val="20000"/>
                        <a:lumOff val="80000"/>
                      </a:schemeClr>
                    </a:solidFill>
                  </a:tcPr>
                </a:tc>
                <a:extLst>
                  <a:ext uri="{0D108BD9-81ED-4DB2-BD59-A6C34878D82A}">
                    <a16:rowId xmlns:a16="http://schemas.microsoft.com/office/drawing/2014/main" val="1714466599"/>
                  </a:ext>
                </a:extLst>
              </a:tr>
              <a:tr h="539490">
                <a:tc>
                  <a:txBody>
                    <a:bodyPr/>
                    <a:lstStyle/>
                    <a:p>
                      <a:pPr marL="0" marR="0" algn="ctr">
                        <a:lnSpc>
                          <a:spcPct val="150000"/>
                        </a:lnSpc>
                        <a:spcBef>
                          <a:spcPts val="1200"/>
                        </a:spcBef>
                        <a:spcAft>
                          <a:spcPts val="0"/>
                        </a:spcAft>
                      </a:pPr>
                      <a:r>
                        <a:rPr lang="en-US" sz="1600">
                          <a:effectLst/>
                        </a:rPr>
                        <a:t>Voting</a:t>
                      </a:r>
                      <a:endParaRPr lang="en-US" sz="1600">
                        <a:effectLst/>
                        <a:latin typeface="Times New Roman" panose="02020603050405020304" pitchFamily="18" charset="0"/>
                        <a:ea typeface="宋体" panose="02010600030101010101" pitchFamily="2" charset="-122"/>
                        <a:cs typeface="Arial" panose="020B0604020202020204" pitchFamily="34" charset="0"/>
                      </a:endParaRPr>
                    </a:p>
                  </a:txBody>
                  <a:tcPr marL="59251" marR="59251" marT="0" marB="0"/>
                </a:tc>
                <a:tc>
                  <a:txBody>
                    <a:bodyPr/>
                    <a:lstStyle/>
                    <a:p>
                      <a:pPr marL="0" marR="0" algn="ctr">
                        <a:lnSpc>
                          <a:spcPct val="150000"/>
                        </a:lnSpc>
                        <a:spcBef>
                          <a:spcPts val="1200"/>
                        </a:spcBef>
                        <a:spcAft>
                          <a:spcPts val="0"/>
                        </a:spcAft>
                      </a:pPr>
                      <a:r>
                        <a:rPr lang="en-US" sz="1600">
                          <a:effectLst/>
                        </a:rPr>
                        <a:t>model_voting = VotingClassifier(estimators = [('svm', clf2), ('knn', clf3),('mnb', clf5)], \voting = 'soft')</a:t>
                      </a:r>
                      <a:endParaRPr lang="en-US" sz="1600">
                        <a:effectLst/>
                        <a:latin typeface="Times New Roman" panose="02020603050405020304" pitchFamily="18" charset="0"/>
                        <a:ea typeface="宋体" panose="02010600030101010101" pitchFamily="2" charset="-122"/>
                        <a:cs typeface="Arial" panose="020B0604020202020204" pitchFamily="34" charset="0"/>
                      </a:endParaRPr>
                    </a:p>
                  </a:txBody>
                  <a:tcPr marL="59251" marR="59251" marT="0" marB="0"/>
                </a:tc>
                <a:tc>
                  <a:txBody>
                    <a:bodyPr/>
                    <a:lstStyle/>
                    <a:p>
                      <a:pPr marL="0" marR="0" algn="ctr">
                        <a:lnSpc>
                          <a:spcPct val="150000"/>
                        </a:lnSpc>
                        <a:spcBef>
                          <a:spcPts val="1200"/>
                        </a:spcBef>
                        <a:spcAft>
                          <a:spcPts val="0"/>
                        </a:spcAft>
                      </a:pPr>
                      <a:r>
                        <a:rPr lang="en-US" sz="1600">
                          <a:effectLst/>
                        </a:rPr>
                        <a:t>0.944</a:t>
                      </a:r>
                      <a:endParaRPr lang="en-US" sz="1600">
                        <a:effectLst/>
                        <a:latin typeface="Times New Roman" panose="02020603050405020304" pitchFamily="18" charset="0"/>
                        <a:ea typeface="宋体" panose="02010600030101010101" pitchFamily="2" charset="-122"/>
                        <a:cs typeface="Arial" panose="020B0604020202020204" pitchFamily="34" charset="0"/>
                      </a:endParaRPr>
                    </a:p>
                  </a:txBody>
                  <a:tcPr marL="59251" marR="59251" marT="0" marB="0"/>
                </a:tc>
                <a:extLst>
                  <a:ext uri="{0D108BD9-81ED-4DB2-BD59-A6C34878D82A}">
                    <a16:rowId xmlns:a16="http://schemas.microsoft.com/office/drawing/2014/main" val="784289295"/>
                  </a:ext>
                </a:extLst>
              </a:tr>
              <a:tr h="539490">
                <a:tc>
                  <a:txBody>
                    <a:bodyPr/>
                    <a:lstStyle/>
                    <a:p>
                      <a:pPr marL="0" marR="0" algn="ctr">
                        <a:lnSpc>
                          <a:spcPct val="150000"/>
                        </a:lnSpc>
                        <a:spcBef>
                          <a:spcPts val="1200"/>
                        </a:spcBef>
                        <a:spcAft>
                          <a:spcPts val="0"/>
                        </a:spcAft>
                      </a:pPr>
                      <a:r>
                        <a:rPr lang="en-US" sz="1600">
                          <a:effectLst/>
                        </a:rPr>
                        <a:t>Voting</a:t>
                      </a:r>
                      <a:endParaRPr lang="en-US" sz="1600">
                        <a:effectLst/>
                        <a:latin typeface="Times New Roman" panose="02020603050405020304" pitchFamily="18" charset="0"/>
                        <a:ea typeface="宋体" panose="02010600030101010101" pitchFamily="2" charset="-122"/>
                        <a:cs typeface="Arial" panose="020B0604020202020204" pitchFamily="34" charset="0"/>
                      </a:endParaRPr>
                    </a:p>
                  </a:txBody>
                  <a:tcPr marL="59251" marR="59251" marT="0" marB="0"/>
                </a:tc>
                <a:tc>
                  <a:txBody>
                    <a:bodyPr/>
                    <a:lstStyle/>
                    <a:p>
                      <a:pPr marL="0" marR="0" algn="ctr">
                        <a:lnSpc>
                          <a:spcPct val="150000"/>
                        </a:lnSpc>
                        <a:spcBef>
                          <a:spcPts val="1200"/>
                        </a:spcBef>
                        <a:spcAft>
                          <a:spcPts val="0"/>
                        </a:spcAft>
                      </a:pPr>
                      <a:r>
                        <a:rPr lang="en-US" sz="1600" dirty="0" err="1">
                          <a:effectLst/>
                        </a:rPr>
                        <a:t>model_voting</a:t>
                      </a:r>
                      <a:r>
                        <a:rPr lang="en-US" sz="1600" dirty="0">
                          <a:effectLst/>
                        </a:rPr>
                        <a:t> = </a:t>
                      </a:r>
                      <a:r>
                        <a:rPr lang="en-US" sz="1600" dirty="0" err="1">
                          <a:effectLst/>
                        </a:rPr>
                        <a:t>VotingClassifier</a:t>
                      </a:r>
                      <a:r>
                        <a:rPr lang="en-US" sz="1600" dirty="0">
                          <a:effectLst/>
                        </a:rPr>
                        <a:t>(estimators = [('</a:t>
                      </a:r>
                      <a:r>
                        <a:rPr lang="en-US" sz="1600" dirty="0" err="1">
                          <a:effectLst/>
                        </a:rPr>
                        <a:t>svm</a:t>
                      </a:r>
                      <a:r>
                        <a:rPr lang="en-US" sz="1600" dirty="0">
                          <a:effectLst/>
                        </a:rPr>
                        <a:t>', clf2),('</a:t>
                      </a:r>
                      <a:r>
                        <a:rPr lang="en-US" sz="1600" dirty="0" err="1">
                          <a:effectLst/>
                        </a:rPr>
                        <a:t>mnb</a:t>
                      </a:r>
                      <a:r>
                        <a:rPr lang="en-US" sz="1600" dirty="0">
                          <a:effectLst/>
                        </a:rPr>
                        <a:t>', clf5)], \voting = 'soft')</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59251" marR="59251" marT="0" marB="0"/>
                </a:tc>
                <a:tc>
                  <a:txBody>
                    <a:bodyPr/>
                    <a:lstStyle/>
                    <a:p>
                      <a:pPr marL="0" marR="0" algn="ctr">
                        <a:lnSpc>
                          <a:spcPct val="150000"/>
                        </a:lnSpc>
                        <a:spcBef>
                          <a:spcPts val="1200"/>
                        </a:spcBef>
                        <a:spcAft>
                          <a:spcPts val="0"/>
                        </a:spcAft>
                      </a:pPr>
                      <a:r>
                        <a:rPr lang="en-US" sz="1600">
                          <a:effectLst/>
                        </a:rPr>
                        <a:t>0.941</a:t>
                      </a:r>
                      <a:endParaRPr lang="en-US" sz="1600">
                        <a:effectLst/>
                        <a:latin typeface="Times New Roman" panose="02020603050405020304" pitchFamily="18" charset="0"/>
                        <a:ea typeface="宋体" panose="02010600030101010101" pitchFamily="2" charset="-122"/>
                        <a:cs typeface="Arial" panose="020B0604020202020204" pitchFamily="34" charset="0"/>
                      </a:endParaRPr>
                    </a:p>
                  </a:txBody>
                  <a:tcPr marL="59251" marR="59251" marT="0" marB="0"/>
                </a:tc>
                <a:extLst>
                  <a:ext uri="{0D108BD9-81ED-4DB2-BD59-A6C34878D82A}">
                    <a16:rowId xmlns:a16="http://schemas.microsoft.com/office/drawing/2014/main" val="2808935362"/>
                  </a:ext>
                </a:extLst>
              </a:tr>
              <a:tr h="1181209">
                <a:tc>
                  <a:txBody>
                    <a:bodyPr/>
                    <a:lstStyle/>
                    <a:p>
                      <a:pPr marL="0" marR="0" algn="ctr">
                        <a:lnSpc>
                          <a:spcPct val="150000"/>
                        </a:lnSpc>
                        <a:spcBef>
                          <a:spcPts val="1200"/>
                        </a:spcBef>
                        <a:spcAft>
                          <a:spcPts val="0"/>
                        </a:spcAft>
                      </a:pPr>
                      <a:r>
                        <a:rPr lang="en-US" sz="1600">
                          <a:effectLst/>
                        </a:rPr>
                        <a:t>Stacking</a:t>
                      </a:r>
                      <a:endParaRPr lang="en-US" sz="1600">
                        <a:effectLst/>
                        <a:latin typeface="Times New Roman" panose="02020603050405020304" pitchFamily="18" charset="0"/>
                        <a:ea typeface="宋体" panose="02010600030101010101" pitchFamily="2" charset="-122"/>
                        <a:cs typeface="Arial" panose="020B0604020202020204" pitchFamily="34" charset="0"/>
                      </a:endParaRPr>
                    </a:p>
                  </a:txBody>
                  <a:tcPr marL="59251" marR="59251" marT="0" marB="0"/>
                </a:tc>
                <a:tc>
                  <a:txBody>
                    <a:bodyPr/>
                    <a:lstStyle/>
                    <a:p>
                      <a:pPr marL="0" marR="0" algn="ctr">
                        <a:lnSpc>
                          <a:spcPct val="150000"/>
                        </a:lnSpc>
                        <a:spcBef>
                          <a:spcPts val="0"/>
                        </a:spcBef>
                        <a:spcAft>
                          <a:spcPts val="0"/>
                        </a:spcAft>
                      </a:pPr>
                      <a:r>
                        <a:rPr lang="en-US" sz="1600" dirty="0" err="1">
                          <a:effectLst/>
                        </a:rPr>
                        <a:t>model_stacking</a:t>
                      </a:r>
                      <a:r>
                        <a:rPr lang="en-US" sz="1600" dirty="0">
                          <a:effectLst/>
                        </a:rPr>
                        <a:t> = </a:t>
                      </a:r>
                      <a:r>
                        <a:rPr lang="en-US" sz="1600" dirty="0" err="1">
                          <a:effectLst/>
                        </a:rPr>
                        <a:t>StackingClassifier</a:t>
                      </a:r>
                      <a:r>
                        <a:rPr lang="en-US" sz="1600" dirty="0">
                          <a:effectLst/>
                        </a:rPr>
                        <a:t>(estimators = [('dt', clf1),('</a:t>
                      </a:r>
                      <a:r>
                        <a:rPr lang="en-US" sz="1600" dirty="0" err="1">
                          <a:effectLst/>
                        </a:rPr>
                        <a:t>svm</a:t>
                      </a:r>
                      <a:r>
                        <a:rPr lang="en-US" sz="1600" dirty="0">
                          <a:effectLst/>
                        </a:rPr>
                        <a:t>', clf2),('</a:t>
                      </a:r>
                      <a:r>
                        <a:rPr lang="en-US" sz="1600" dirty="0" err="1">
                          <a:effectLst/>
                        </a:rPr>
                        <a:t>knn</a:t>
                      </a:r>
                      <a:r>
                        <a:rPr lang="en-US" sz="1600" dirty="0">
                          <a:effectLst/>
                        </a:rPr>
                        <a:t>', clf3), ('mnb',clf5)], \</a:t>
                      </a:r>
                      <a:r>
                        <a:rPr lang="en-US" sz="1600" dirty="0" err="1">
                          <a:effectLst/>
                        </a:rPr>
                        <a:t>final_estimator</a:t>
                      </a:r>
                      <a:r>
                        <a:rPr lang="en-US" sz="1600" dirty="0">
                          <a:effectLst/>
                        </a:rPr>
                        <a:t> = </a:t>
                      </a:r>
                      <a:r>
                        <a:rPr lang="en-US" sz="1600" dirty="0" err="1">
                          <a:effectLst/>
                        </a:rPr>
                        <a:t>linear_model.LogisticRegression</a:t>
                      </a:r>
                      <a:r>
                        <a:rPr lang="en-US" sz="1600" dirty="0">
                          <a:effectLst/>
                        </a:rPr>
                        <a:t>(penalty="</a:t>
                      </a:r>
                      <a:r>
                        <a:rPr lang="en-US" sz="1600" dirty="0" err="1">
                          <a:effectLst/>
                        </a:rPr>
                        <a:t>none",solver</a:t>
                      </a:r>
                      <a:r>
                        <a:rPr lang="en-US" sz="1600" dirty="0">
                          <a:effectLst/>
                        </a:rPr>
                        <a:t>="</a:t>
                      </a:r>
                      <a:r>
                        <a:rPr lang="en-US" sz="1600" dirty="0" err="1">
                          <a:effectLst/>
                        </a:rPr>
                        <a:t>lbfgs</a:t>
                      </a:r>
                      <a:r>
                        <a:rPr lang="en-US" sz="1600" dirty="0">
                          <a:effectLst/>
                        </a:rPr>
                        <a:t>))</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59251" marR="59251" marT="0" marB="0"/>
                </a:tc>
                <a:tc>
                  <a:txBody>
                    <a:bodyPr/>
                    <a:lstStyle/>
                    <a:p>
                      <a:pPr marL="0" marR="0" algn="ctr">
                        <a:lnSpc>
                          <a:spcPct val="150000"/>
                        </a:lnSpc>
                        <a:spcBef>
                          <a:spcPts val="1200"/>
                        </a:spcBef>
                        <a:spcAft>
                          <a:spcPts val="0"/>
                        </a:spcAft>
                      </a:pPr>
                      <a:r>
                        <a:rPr lang="en-US" sz="1600">
                          <a:effectLst/>
                        </a:rPr>
                        <a:t>0.941</a:t>
                      </a:r>
                      <a:endParaRPr lang="en-US" sz="1600">
                        <a:effectLst/>
                        <a:latin typeface="Times New Roman" panose="02020603050405020304" pitchFamily="18" charset="0"/>
                        <a:ea typeface="宋体" panose="02010600030101010101" pitchFamily="2" charset="-122"/>
                        <a:cs typeface="Arial" panose="020B0604020202020204" pitchFamily="34" charset="0"/>
                      </a:endParaRPr>
                    </a:p>
                  </a:txBody>
                  <a:tcPr marL="59251" marR="59251" marT="0" marB="0"/>
                </a:tc>
                <a:extLst>
                  <a:ext uri="{0D108BD9-81ED-4DB2-BD59-A6C34878D82A}">
                    <a16:rowId xmlns:a16="http://schemas.microsoft.com/office/drawing/2014/main" val="384921163"/>
                  </a:ext>
                </a:extLst>
              </a:tr>
              <a:tr h="1109386">
                <a:tc>
                  <a:txBody>
                    <a:bodyPr/>
                    <a:lstStyle/>
                    <a:p>
                      <a:pPr marL="0" marR="0" algn="ctr">
                        <a:lnSpc>
                          <a:spcPct val="150000"/>
                        </a:lnSpc>
                        <a:spcBef>
                          <a:spcPts val="1200"/>
                        </a:spcBef>
                        <a:spcAft>
                          <a:spcPts val="0"/>
                        </a:spcAft>
                      </a:pPr>
                      <a:r>
                        <a:rPr lang="en-US" sz="1600">
                          <a:effectLst/>
                        </a:rPr>
                        <a:t>Stacking</a:t>
                      </a:r>
                      <a:endParaRPr lang="en-US" sz="1600">
                        <a:effectLst/>
                        <a:latin typeface="Times New Roman" panose="02020603050405020304" pitchFamily="18" charset="0"/>
                        <a:ea typeface="宋体" panose="02010600030101010101" pitchFamily="2" charset="-122"/>
                        <a:cs typeface="Arial" panose="020B0604020202020204" pitchFamily="34" charset="0"/>
                      </a:endParaRPr>
                    </a:p>
                  </a:txBody>
                  <a:tcPr marL="59251" marR="59251" marT="0" marB="0"/>
                </a:tc>
                <a:tc>
                  <a:txBody>
                    <a:bodyPr/>
                    <a:lstStyle/>
                    <a:p>
                      <a:pPr marL="0" marR="0" algn="ctr">
                        <a:lnSpc>
                          <a:spcPct val="150000"/>
                        </a:lnSpc>
                        <a:spcBef>
                          <a:spcPts val="1200"/>
                        </a:spcBef>
                        <a:spcAft>
                          <a:spcPts val="0"/>
                        </a:spcAft>
                      </a:pPr>
                      <a:r>
                        <a:rPr lang="en-US" sz="1600" dirty="0" err="1">
                          <a:effectLst/>
                        </a:rPr>
                        <a:t>model_stacking</a:t>
                      </a:r>
                      <a:r>
                        <a:rPr lang="en-US" sz="1600" dirty="0">
                          <a:effectLst/>
                        </a:rPr>
                        <a:t> = </a:t>
                      </a:r>
                      <a:r>
                        <a:rPr lang="en-US" sz="1600" dirty="0" err="1">
                          <a:effectLst/>
                        </a:rPr>
                        <a:t>StackingClassifier</a:t>
                      </a:r>
                      <a:r>
                        <a:rPr lang="en-US" sz="1600" dirty="0">
                          <a:effectLst/>
                        </a:rPr>
                        <a:t>(estimators = [('dt', clf1),('</a:t>
                      </a:r>
                      <a:r>
                        <a:rPr lang="en-US" sz="1600" dirty="0" err="1">
                          <a:effectLst/>
                        </a:rPr>
                        <a:t>svm</a:t>
                      </a:r>
                      <a:r>
                        <a:rPr lang="en-US" sz="1600" dirty="0">
                          <a:effectLst/>
                        </a:rPr>
                        <a:t>', clf2)], \</a:t>
                      </a:r>
                      <a:r>
                        <a:rPr lang="en-US" sz="1600" dirty="0" err="1">
                          <a:effectLst/>
                        </a:rPr>
                        <a:t>final_estimator</a:t>
                      </a:r>
                      <a:r>
                        <a:rPr lang="en-US" sz="1600" dirty="0">
                          <a:effectLst/>
                        </a:rPr>
                        <a:t> = </a:t>
                      </a:r>
                      <a:r>
                        <a:rPr lang="en-US" sz="1600" dirty="0" err="1">
                          <a:effectLst/>
                        </a:rPr>
                        <a:t>linear_model.LogisticRegression</a:t>
                      </a:r>
                      <a:r>
                        <a:rPr lang="en-US" sz="1600" dirty="0">
                          <a:effectLst/>
                        </a:rPr>
                        <a:t>(penalty="</a:t>
                      </a:r>
                      <a:r>
                        <a:rPr lang="en-US" sz="1600" dirty="0" err="1">
                          <a:effectLst/>
                        </a:rPr>
                        <a:t>none",solver</a:t>
                      </a:r>
                      <a:r>
                        <a:rPr lang="en-US" sz="1600" dirty="0">
                          <a:effectLst/>
                        </a:rPr>
                        <a:t>="</a:t>
                      </a:r>
                      <a:r>
                        <a:rPr lang="en-US" sz="1600" dirty="0" err="1">
                          <a:effectLst/>
                        </a:rPr>
                        <a:t>lbfgs</a:t>
                      </a:r>
                      <a:r>
                        <a:rPr lang="en-US" sz="1600" dirty="0">
                          <a:effectLst/>
                        </a:rPr>
                        <a:t>"))</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59251" marR="59251" marT="0" marB="0"/>
                </a:tc>
                <a:tc>
                  <a:txBody>
                    <a:bodyPr/>
                    <a:lstStyle/>
                    <a:p>
                      <a:pPr marL="0" marR="0" algn="ctr">
                        <a:lnSpc>
                          <a:spcPct val="150000"/>
                        </a:lnSpc>
                        <a:spcBef>
                          <a:spcPts val="1200"/>
                        </a:spcBef>
                        <a:spcAft>
                          <a:spcPts val="0"/>
                        </a:spcAft>
                      </a:pPr>
                      <a:r>
                        <a:rPr lang="en-US" sz="1600" dirty="0">
                          <a:effectLst/>
                        </a:rPr>
                        <a:t>0.935</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59251" marR="59251" marT="0" marB="0"/>
                </a:tc>
                <a:extLst>
                  <a:ext uri="{0D108BD9-81ED-4DB2-BD59-A6C34878D82A}">
                    <a16:rowId xmlns:a16="http://schemas.microsoft.com/office/drawing/2014/main" val="2504589557"/>
                  </a:ext>
                </a:extLst>
              </a:tr>
            </a:tbl>
          </a:graphicData>
        </a:graphic>
      </p:graphicFrame>
    </p:spTree>
    <p:extLst>
      <p:ext uri="{BB962C8B-B14F-4D97-AF65-F5344CB8AC3E}">
        <p14:creationId xmlns:p14="http://schemas.microsoft.com/office/powerpoint/2010/main" val="984228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40AD23A-E733-D154-329D-7E2BCC516C8C}"/>
              </a:ext>
            </a:extLst>
          </p:cNvPr>
          <p:cNvSpPr>
            <a:spLocks noGrp="1"/>
          </p:cNvSpPr>
          <p:nvPr>
            <p:ph sz="half" idx="1"/>
          </p:nvPr>
        </p:nvSpPr>
        <p:spPr>
          <a:xfrm>
            <a:off x="156064" y="1506578"/>
            <a:ext cx="10159511" cy="524681"/>
          </a:xfrm>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Results &amp; Discussion - Model Comparison in Accuracy Score</a:t>
            </a:r>
          </a:p>
        </p:txBody>
      </p:sp>
      <p:pic>
        <p:nvPicPr>
          <p:cNvPr id="5" name="图片 4">
            <a:extLst>
              <a:ext uri="{FF2B5EF4-FFF2-40B4-BE49-F238E27FC236}">
                <a16:creationId xmlns:a16="http://schemas.microsoft.com/office/drawing/2014/main" id="{69B0B89E-97B2-34FC-0D6D-EB202A64A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899138" cy="1332692"/>
          </a:xfrm>
          <a:prstGeom prst="rect">
            <a:avLst/>
          </a:prstGeom>
        </p:spPr>
      </p:pic>
      <p:pic>
        <p:nvPicPr>
          <p:cNvPr id="6" name="图片 5">
            <a:extLst>
              <a:ext uri="{FF2B5EF4-FFF2-40B4-BE49-F238E27FC236}">
                <a16:creationId xmlns:a16="http://schemas.microsoft.com/office/drawing/2014/main" id="{96F5B855-53A6-F77A-6100-B77E26A0F5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9336" y="1"/>
            <a:ext cx="1899138" cy="1332692"/>
          </a:xfrm>
          <a:prstGeom prst="rect">
            <a:avLst/>
          </a:prstGeom>
        </p:spPr>
      </p:pic>
      <p:pic>
        <p:nvPicPr>
          <p:cNvPr id="7" name="图片 6">
            <a:extLst>
              <a:ext uri="{FF2B5EF4-FFF2-40B4-BE49-F238E27FC236}">
                <a16:creationId xmlns:a16="http://schemas.microsoft.com/office/drawing/2014/main" id="{40140CA2-28C6-D44B-A7E8-3C2E66EA15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8671" y="1"/>
            <a:ext cx="1899138" cy="1332692"/>
          </a:xfrm>
          <a:prstGeom prst="rect">
            <a:avLst/>
          </a:prstGeom>
        </p:spPr>
      </p:pic>
      <p:pic>
        <p:nvPicPr>
          <p:cNvPr id="8" name="图片 7">
            <a:extLst>
              <a:ext uri="{FF2B5EF4-FFF2-40B4-BE49-F238E27FC236}">
                <a16:creationId xmlns:a16="http://schemas.microsoft.com/office/drawing/2014/main" id="{4863F6A5-59A7-1DE3-06F0-13D73A24B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5041" y="-7069"/>
            <a:ext cx="1899138" cy="1332692"/>
          </a:xfrm>
          <a:prstGeom prst="rect">
            <a:avLst/>
          </a:prstGeom>
        </p:spPr>
      </p:pic>
      <p:pic>
        <p:nvPicPr>
          <p:cNvPr id="9" name="图片 8">
            <a:extLst>
              <a:ext uri="{FF2B5EF4-FFF2-40B4-BE49-F238E27FC236}">
                <a16:creationId xmlns:a16="http://schemas.microsoft.com/office/drawing/2014/main" id="{6F303788-CEAF-8680-BCFB-FC105B859D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1411" y="-7069"/>
            <a:ext cx="1899138" cy="1332692"/>
          </a:xfrm>
          <a:prstGeom prst="rect">
            <a:avLst/>
          </a:prstGeom>
        </p:spPr>
      </p:pic>
      <p:pic>
        <p:nvPicPr>
          <p:cNvPr id="10" name="图片 9">
            <a:extLst>
              <a:ext uri="{FF2B5EF4-FFF2-40B4-BE49-F238E27FC236}">
                <a16:creationId xmlns:a16="http://schemas.microsoft.com/office/drawing/2014/main" id="{91666A63-A94C-C9DC-7D42-912D864B9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0943" y="-7069"/>
            <a:ext cx="1899138" cy="1332692"/>
          </a:xfrm>
          <a:prstGeom prst="rect">
            <a:avLst/>
          </a:prstGeom>
        </p:spPr>
      </p:pic>
      <p:graphicFrame>
        <p:nvGraphicFramePr>
          <p:cNvPr id="2" name="表格 1">
            <a:extLst>
              <a:ext uri="{FF2B5EF4-FFF2-40B4-BE49-F238E27FC236}">
                <a16:creationId xmlns:a16="http://schemas.microsoft.com/office/drawing/2014/main" id="{5B58A5D1-CA62-1D4B-3558-A5A9E6DCBE51}"/>
              </a:ext>
            </a:extLst>
          </p:cNvPr>
          <p:cNvGraphicFramePr>
            <a:graphicFrameLocks noGrp="1"/>
          </p:cNvGraphicFramePr>
          <p:nvPr>
            <p:extLst>
              <p:ext uri="{D42A27DB-BD31-4B8C-83A1-F6EECF244321}">
                <p14:modId xmlns:p14="http://schemas.microsoft.com/office/powerpoint/2010/main" val="3951695596"/>
              </p:ext>
            </p:extLst>
          </p:nvPr>
        </p:nvGraphicFramePr>
        <p:xfrm>
          <a:off x="238564" y="2566828"/>
          <a:ext cx="5440681" cy="3235307"/>
        </p:xfrm>
        <a:graphic>
          <a:graphicData uri="http://schemas.openxmlformats.org/drawingml/2006/table">
            <a:tbl>
              <a:tblPr firstRow="1" firstCol="1" bandRow="1">
                <a:tableStyleId>{5C22544A-7EE6-4342-B048-85BDC9FD1C3A}</a:tableStyleId>
              </a:tblPr>
              <a:tblGrid>
                <a:gridCol w="992700">
                  <a:extLst>
                    <a:ext uri="{9D8B030D-6E8A-4147-A177-3AD203B41FA5}">
                      <a16:colId xmlns:a16="http://schemas.microsoft.com/office/drawing/2014/main" val="1722629909"/>
                    </a:ext>
                  </a:extLst>
                </a:gridCol>
                <a:gridCol w="1014412">
                  <a:extLst>
                    <a:ext uri="{9D8B030D-6E8A-4147-A177-3AD203B41FA5}">
                      <a16:colId xmlns:a16="http://schemas.microsoft.com/office/drawing/2014/main" val="1315682595"/>
                    </a:ext>
                  </a:extLst>
                </a:gridCol>
                <a:gridCol w="1100138">
                  <a:extLst>
                    <a:ext uri="{9D8B030D-6E8A-4147-A177-3AD203B41FA5}">
                      <a16:colId xmlns:a16="http://schemas.microsoft.com/office/drawing/2014/main" val="1873955162"/>
                    </a:ext>
                  </a:extLst>
                </a:gridCol>
                <a:gridCol w="2333431">
                  <a:extLst>
                    <a:ext uri="{9D8B030D-6E8A-4147-A177-3AD203B41FA5}">
                      <a16:colId xmlns:a16="http://schemas.microsoft.com/office/drawing/2014/main" val="1718766132"/>
                    </a:ext>
                  </a:extLst>
                </a:gridCol>
              </a:tblGrid>
              <a:tr h="640994">
                <a:tc>
                  <a:txBody>
                    <a:bodyPr/>
                    <a:lstStyle/>
                    <a:p>
                      <a:pPr marL="0" marR="0" algn="ctr">
                        <a:lnSpc>
                          <a:spcPct val="150000"/>
                        </a:lnSpc>
                        <a:spcBef>
                          <a:spcPts val="1200"/>
                        </a:spcBef>
                        <a:spcAft>
                          <a:spcPts val="0"/>
                        </a:spcAft>
                      </a:pPr>
                      <a:r>
                        <a:rPr lang="en-US" sz="1600" dirty="0">
                          <a:effectLst/>
                        </a:rPr>
                        <a:t>Algorithm</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marL="0" marR="0" algn="ctr">
                        <a:lnSpc>
                          <a:spcPct val="150000"/>
                        </a:lnSpc>
                        <a:spcBef>
                          <a:spcPts val="1200"/>
                        </a:spcBef>
                        <a:spcAft>
                          <a:spcPts val="0"/>
                        </a:spcAft>
                      </a:pPr>
                      <a:r>
                        <a:rPr lang="en-US" sz="1600" dirty="0">
                          <a:effectLst/>
                        </a:rPr>
                        <a:t>Average Score</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marL="0" marR="0" algn="ctr">
                        <a:lnSpc>
                          <a:spcPct val="150000"/>
                        </a:lnSpc>
                        <a:spcBef>
                          <a:spcPts val="1200"/>
                        </a:spcBef>
                        <a:spcAft>
                          <a:spcPts val="0"/>
                        </a:spcAft>
                      </a:pPr>
                      <a:r>
                        <a:rPr lang="en-US" sz="1600">
                          <a:effectLst/>
                        </a:rPr>
                        <a:t>Highest Score</a:t>
                      </a:r>
                      <a:endParaRPr lang="en-US" sz="16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marL="0" marR="0" algn="ctr">
                        <a:lnSpc>
                          <a:spcPct val="150000"/>
                        </a:lnSpc>
                        <a:spcBef>
                          <a:spcPts val="1200"/>
                        </a:spcBef>
                        <a:spcAft>
                          <a:spcPts val="0"/>
                        </a:spcAft>
                      </a:pPr>
                      <a:r>
                        <a:rPr lang="en-US" sz="1600">
                          <a:effectLst/>
                        </a:rPr>
                        <a:t>Hyperparameter List</a:t>
                      </a:r>
                      <a:endParaRPr lang="en-US" sz="16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651266341"/>
                  </a:ext>
                </a:extLst>
              </a:tr>
              <a:tr h="396072">
                <a:tc>
                  <a:txBody>
                    <a:bodyPr/>
                    <a:lstStyle/>
                    <a:p>
                      <a:pPr marL="0" marR="0" algn="ctr">
                        <a:lnSpc>
                          <a:spcPct val="150000"/>
                        </a:lnSpc>
                        <a:spcBef>
                          <a:spcPts val="1200"/>
                        </a:spcBef>
                        <a:spcAft>
                          <a:spcPts val="0"/>
                        </a:spcAft>
                      </a:pPr>
                      <a:r>
                        <a:rPr lang="en-US" sz="1600" dirty="0">
                          <a:solidFill>
                            <a:schemeClr val="tx1"/>
                          </a:solidFill>
                          <a:effectLst/>
                        </a:rPr>
                        <a:t>SVM</a:t>
                      </a:r>
                      <a:endParaRPr lang="en-US" sz="1600" dirty="0">
                        <a:solidFill>
                          <a:schemeClr val="tx1"/>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solidFill>
                      <a:schemeClr val="accent4">
                        <a:lumMod val="20000"/>
                        <a:lumOff val="80000"/>
                      </a:schemeClr>
                    </a:solidFill>
                  </a:tcPr>
                </a:tc>
                <a:tc>
                  <a:txBody>
                    <a:bodyPr/>
                    <a:lstStyle/>
                    <a:p>
                      <a:pPr marL="0" marR="0" algn="ctr">
                        <a:lnSpc>
                          <a:spcPct val="150000"/>
                        </a:lnSpc>
                        <a:spcBef>
                          <a:spcPts val="1200"/>
                        </a:spcBef>
                        <a:spcAft>
                          <a:spcPts val="0"/>
                        </a:spcAft>
                      </a:pPr>
                      <a:r>
                        <a:rPr lang="en-US" sz="1600" dirty="0">
                          <a:effectLst/>
                        </a:rPr>
                        <a:t>0.919</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solidFill>
                      <a:schemeClr val="accent4">
                        <a:lumMod val="20000"/>
                        <a:lumOff val="80000"/>
                      </a:schemeClr>
                    </a:solidFill>
                  </a:tcPr>
                </a:tc>
                <a:tc>
                  <a:txBody>
                    <a:bodyPr/>
                    <a:lstStyle/>
                    <a:p>
                      <a:pPr marL="0" marR="0" algn="ctr">
                        <a:lnSpc>
                          <a:spcPct val="150000"/>
                        </a:lnSpc>
                        <a:spcBef>
                          <a:spcPts val="1200"/>
                        </a:spcBef>
                        <a:spcAft>
                          <a:spcPts val="0"/>
                        </a:spcAft>
                      </a:pPr>
                      <a:r>
                        <a:rPr lang="en-US" sz="1600" dirty="0">
                          <a:effectLst/>
                        </a:rPr>
                        <a:t>0.935</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solidFill>
                      <a:schemeClr val="accent4">
                        <a:lumMod val="20000"/>
                        <a:lumOff val="80000"/>
                      </a:schemeClr>
                    </a:solidFill>
                  </a:tcPr>
                </a:tc>
                <a:tc>
                  <a:txBody>
                    <a:bodyPr/>
                    <a:lstStyle/>
                    <a:p>
                      <a:pPr marL="0" marR="0" algn="ctr">
                        <a:lnSpc>
                          <a:spcPct val="150000"/>
                        </a:lnSpc>
                        <a:spcBef>
                          <a:spcPts val="1200"/>
                        </a:spcBef>
                        <a:spcAft>
                          <a:spcPts val="0"/>
                        </a:spcAft>
                      </a:pPr>
                      <a:r>
                        <a:rPr lang="en-US" sz="1600" dirty="0">
                          <a:effectLst/>
                        </a:rPr>
                        <a:t>kernel, degree, gamma, C</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solidFill>
                      <a:schemeClr val="accent4">
                        <a:lumMod val="20000"/>
                        <a:lumOff val="80000"/>
                      </a:schemeClr>
                    </a:solidFill>
                  </a:tcPr>
                </a:tc>
                <a:extLst>
                  <a:ext uri="{0D108BD9-81ED-4DB2-BD59-A6C34878D82A}">
                    <a16:rowId xmlns:a16="http://schemas.microsoft.com/office/drawing/2014/main" val="3724235337"/>
                  </a:ext>
                </a:extLst>
              </a:tr>
              <a:tr h="403756">
                <a:tc>
                  <a:txBody>
                    <a:bodyPr/>
                    <a:lstStyle/>
                    <a:p>
                      <a:pPr marL="0" marR="0" algn="ctr">
                        <a:lnSpc>
                          <a:spcPct val="150000"/>
                        </a:lnSpc>
                        <a:spcBef>
                          <a:spcPts val="1200"/>
                        </a:spcBef>
                        <a:spcAft>
                          <a:spcPts val="0"/>
                        </a:spcAft>
                      </a:pPr>
                      <a:r>
                        <a:rPr lang="en-US" sz="1600" dirty="0">
                          <a:solidFill>
                            <a:schemeClr val="tx1"/>
                          </a:solidFill>
                          <a:effectLst/>
                        </a:rPr>
                        <a:t>LR</a:t>
                      </a:r>
                      <a:endParaRPr lang="en-US" sz="1600" dirty="0">
                        <a:solidFill>
                          <a:schemeClr val="tx1"/>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solidFill>
                      <a:schemeClr val="accent4">
                        <a:lumMod val="20000"/>
                        <a:lumOff val="80000"/>
                      </a:schemeClr>
                    </a:solidFill>
                  </a:tcPr>
                </a:tc>
                <a:tc>
                  <a:txBody>
                    <a:bodyPr/>
                    <a:lstStyle/>
                    <a:p>
                      <a:pPr marL="0" marR="0" algn="ctr">
                        <a:lnSpc>
                          <a:spcPct val="150000"/>
                        </a:lnSpc>
                        <a:spcBef>
                          <a:spcPts val="1200"/>
                        </a:spcBef>
                        <a:spcAft>
                          <a:spcPts val="0"/>
                        </a:spcAft>
                      </a:pPr>
                      <a:r>
                        <a:rPr lang="en-US" sz="1600" dirty="0">
                          <a:effectLst/>
                        </a:rPr>
                        <a:t>0.923</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solidFill>
                      <a:schemeClr val="accent4">
                        <a:lumMod val="20000"/>
                        <a:lumOff val="80000"/>
                      </a:schemeClr>
                    </a:solidFill>
                  </a:tcPr>
                </a:tc>
                <a:tc>
                  <a:txBody>
                    <a:bodyPr/>
                    <a:lstStyle/>
                    <a:p>
                      <a:pPr marL="0" marR="0" algn="ctr">
                        <a:lnSpc>
                          <a:spcPct val="150000"/>
                        </a:lnSpc>
                        <a:spcBef>
                          <a:spcPts val="1200"/>
                        </a:spcBef>
                        <a:spcAft>
                          <a:spcPts val="0"/>
                        </a:spcAft>
                      </a:pPr>
                      <a:r>
                        <a:rPr lang="en-US" sz="1600">
                          <a:effectLst/>
                        </a:rPr>
                        <a:t>0.923</a:t>
                      </a:r>
                      <a:endParaRPr lang="en-US" sz="16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solidFill>
                      <a:schemeClr val="accent4">
                        <a:lumMod val="20000"/>
                        <a:lumOff val="80000"/>
                      </a:schemeClr>
                    </a:solidFill>
                  </a:tcPr>
                </a:tc>
                <a:tc>
                  <a:txBody>
                    <a:bodyPr/>
                    <a:lstStyle/>
                    <a:p>
                      <a:pPr marL="0" marR="0" algn="ctr">
                        <a:lnSpc>
                          <a:spcPct val="150000"/>
                        </a:lnSpc>
                        <a:spcBef>
                          <a:spcPts val="1200"/>
                        </a:spcBef>
                        <a:spcAft>
                          <a:spcPts val="0"/>
                        </a:spcAft>
                      </a:pPr>
                      <a:r>
                        <a:rPr lang="en-US" sz="1600" dirty="0">
                          <a:effectLst/>
                        </a:rPr>
                        <a:t>penalty, solver</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solidFill>
                      <a:schemeClr val="accent4">
                        <a:lumMod val="20000"/>
                        <a:lumOff val="80000"/>
                      </a:schemeClr>
                    </a:solidFill>
                  </a:tcPr>
                </a:tc>
                <a:extLst>
                  <a:ext uri="{0D108BD9-81ED-4DB2-BD59-A6C34878D82A}">
                    <a16:rowId xmlns:a16="http://schemas.microsoft.com/office/drawing/2014/main" val="1901894210"/>
                  </a:ext>
                </a:extLst>
              </a:tr>
              <a:tr h="640994">
                <a:tc>
                  <a:txBody>
                    <a:bodyPr/>
                    <a:lstStyle/>
                    <a:p>
                      <a:pPr marL="0" marR="0" algn="ctr">
                        <a:lnSpc>
                          <a:spcPct val="150000"/>
                        </a:lnSpc>
                        <a:spcBef>
                          <a:spcPts val="1200"/>
                        </a:spcBef>
                        <a:spcAft>
                          <a:spcPts val="0"/>
                        </a:spcAft>
                      </a:pPr>
                      <a:r>
                        <a:rPr lang="en-US" sz="1600">
                          <a:effectLst/>
                        </a:rPr>
                        <a:t>NB</a:t>
                      </a:r>
                      <a:endParaRPr lang="en-US" sz="16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marL="0" marR="0" algn="ctr">
                        <a:lnSpc>
                          <a:spcPct val="150000"/>
                        </a:lnSpc>
                        <a:spcBef>
                          <a:spcPts val="1200"/>
                        </a:spcBef>
                        <a:spcAft>
                          <a:spcPts val="0"/>
                        </a:spcAft>
                      </a:pPr>
                      <a:r>
                        <a:rPr lang="en-US" sz="1600">
                          <a:effectLst/>
                        </a:rPr>
                        <a:t>0.832</a:t>
                      </a:r>
                      <a:endParaRPr lang="en-US" sz="16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marL="0" marR="0" algn="ctr">
                        <a:lnSpc>
                          <a:spcPct val="150000"/>
                        </a:lnSpc>
                        <a:spcBef>
                          <a:spcPts val="1200"/>
                        </a:spcBef>
                        <a:spcAft>
                          <a:spcPts val="0"/>
                        </a:spcAft>
                      </a:pPr>
                      <a:r>
                        <a:rPr lang="en-US" sz="1600">
                          <a:effectLst/>
                        </a:rPr>
                        <a:t>0.897</a:t>
                      </a:r>
                      <a:endParaRPr lang="en-US" sz="16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marL="0" marR="0" algn="ctr">
                        <a:lnSpc>
                          <a:spcPct val="150000"/>
                        </a:lnSpc>
                        <a:spcBef>
                          <a:spcPts val="1200"/>
                        </a:spcBef>
                        <a:spcAft>
                          <a:spcPts val="0"/>
                        </a:spcAft>
                      </a:pPr>
                      <a:r>
                        <a:rPr lang="en-US" sz="1600" dirty="0">
                          <a:effectLst/>
                        </a:rPr>
                        <a:t>gaussian, </a:t>
                      </a:r>
                      <a:r>
                        <a:rPr lang="en-US" sz="1600" dirty="0" err="1">
                          <a:effectLst/>
                        </a:rPr>
                        <a:t>bernoulli</a:t>
                      </a:r>
                      <a:r>
                        <a:rPr lang="en-US" sz="1600" dirty="0">
                          <a:effectLst/>
                        </a:rPr>
                        <a:t>, multinomial</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171390578"/>
                  </a:ext>
                </a:extLst>
              </a:tr>
              <a:tr h="640994">
                <a:tc>
                  <a:txBody>
                    <a:bodyPr/>
                    <a:lstStyle/>
                    <a:p>
                      <a:pPr marL="0" marR="0" algn="ctr">
                        <a:lnSpc>
                          <a:spcPct val="150000"/>
                        </a:lnSpc>
                        <a:spcBef>
                          <a:spcPts val="1200"/>
                        </a:spcBef>
                        <a:spcAft>
                          <a:spcPts val="0"/>
                        </a:spcAft>
                      </a:pPr>
                      <a:r>
                        <a:rPr lang="en-US" sz="1600">
                          <a:effectLst/>
                        </a:rPr>
                        <a:t>KNN</a:t>
                      </a:r>
                      <a:endParaRPr lang="en-US" sz="16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marL="0" marR="0" algn="ctr">
                        <a:lnSpc>
                          <a:spcPct val="150000"/>
                        </a:lnSpc>
                        <a:spcBef>
                          <a:spcPts val="1200"/>
                        </a:spcBef>
                        <a:spcAft>
                          <a:spcPts val="0"/>
                        </a:spcAft>
                      </a:pPr>
                      <a:r>
                        <a:rPr lang="en-US" sz="1600">
                          <a:effectLst/>
                        </a:rPr>
                        <a:t>0.782</a:t>
                      </a:r>
                      <a:endParaRPr lang="en-US" sz="16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marL="0" marR="0" algn="ctr">
                        <a:lnSpc>
                          <a:spcPct val="150000"/>
                        </a:lnSpc>
                        <a:spcBef>
                          <a:spcPts val="1200"/>
                        </a:spcBef>
                        <a:spcAft>
                          <a:spcPts val="0"/>
                        </a:spcAft>
                      </a:pPr>
                      <a:r>
                        <a:rPr lang="en-US" sz="1600">
                          <a:effectLst/>
                        </a:rPr>
                        <a:t>0.820</a:t>
                      </a:r>
                      <a:endParaRPr lang="en-US" sz="16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marL="0" marR="0" algn="ctr">
                        <a:lnSpc>
                          <a:spcPct val="150000"/>
                        </a:lnSpc>
                        <a:spcBef>
                          <a:spcPts val="1200"/>
                        </a:spcBef>
                        <a:spcAft>
                          <a:spcPts val="0"/>
                        </a:spcAft>
                      </a:pPr>
                      <a:r>
                        <a:rPr lang="en-US" sz="1600" dirty="0" err="1">
                          <a:effectLst/>
                        </a:rPr>
                        <a:t>n_neighbors</a:t>
                      </a:r>
                      <a:r>
                        <a:rPr lang="en-US" sz="1600" dirty="0">
                          <a:effectLst/>
                        </a:rPr>
                        <a:t>, algorithm, weights, </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373472681"/>
                  </a:ext>
                </a:extLst>
              </a:tr>
              <a:tr h="358267">
                <a:tc>
                  <a:txBody>
                    <a:bodyPr/>
                    <a:lstStyle/>
                    <a:p>
                      <a:pPr marL="0" marR="0" algn="ctr">
                        <a:lnSpc>
                          <a:spcPct val="150000"/>
                        </a:lnSpc>
                        <a:spcBef>
                          <a:spcPts val="1200"/>
                        </a:spcBef>
                        <a:spcAft>
                          <a:spcPts val="0"/>
                        </a:spcAft>
                      </a:pPr>
                      <a:r>
                        <a:rPr lang="en-US" sz="1600">
                          <a:effectLst/>
                        </a:rPr>
                        <a:t>DT</a:t>
                      </a:r>
                      <a:endParaRPr lang="en-US" sz="16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marL="0" marR="0" algn="ctr">
                        <a:lnSpc>
                          <a:spcPct val="150000"/>
                        </a:lnSpc>
                        <a:spcBef>
                          <a:spcPts val="1200"/>
                        </a:spcBef>
                        <a:spcAft>
                          <a:spcPts val="0"/>
                        </a:spcAft>
                      </a:pPr>
                      <a:r>
                        <a:rPr lang="en-US" sz="1600">
                          <a:effectLst/>
                        </a:rPr>
                        <a:t>0.611</a:t>
                      </a:r>
                      <a:endParaRPr lang="en-US" sz="16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marL="0" marR="0" algn="ctr">
                        <a:lnSpc>
                          <a:spcPct val="150000"/>
                        </a:lnSpc>
                        <a:spcBef>
                          <a:spcPts val="1200"/>
                        </a:spcBef>
                        <a:spcAft>
                          <a:spcPts val="0"/>
                        </a:spcAft>
                      </a:pPr>
                      <a:r>
                        <a:rPr lang="en-US" sz="1600">
                          <a:effectLst/>
                        </a:rPr>
                        <a:t>0.636</a:t>
                      </a:r>
                      <a:endParaRPr lang="en-US" sz="16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marL="0" marR="0" algn="ctr">
                        <a:lnSpc>
                          <a:spcPct val="150000"/>
                        </a:lnSpc>
                        <a:spcBef>
                          <a:spcPts val="1200"/>
                        </a:spcBef>
                        <a:spcAft>
                          <a:spcPts val="0"/>
                        </a:spcAft>
                      </a:pPr>
                      <a:r>
                        <a:rPr lang="en-US" sz="1600" dirty="0">
                          <a:effectLst/>
                        </a:rPr>
                        <a:t>criterion, </a:t>
                      </a:r>
                      <a:r>
                        <a:rPr lang="en-US" sz="1600" dirty="0" err="1">
                          <a:effectLst/>
                        </a:rPr>
                        <a:t>max_depth</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4114439453"/>
                  </a:ext>
                </a:extLst>
              </a:tr>
            </a:tbl>
          </a:graphicData>
        </a:graphic>
      </p:graphicFrame>
      <p:graphicFrame>
        <p:nvGraphicFramePr>
          <p:cNvPr id="12" name="表格 11">
            <a:extLst>
              <a:ext uri="{FF2B5EF4-FFF2-40B4-BE49-F238E27FC236}">
                <a16:creationId xmlns:a16="http://schemas.microsoft.com/office/drawing/2014/main" id="{1F9613B8-7D1D-40C8-F4B9-2F4F8B8B9B65}"/>
              </a:ext>
            </a:extLst>
          </p:cNvPr>
          <p:cNvGraphicFramePr>
            <a:graphicFrameLocks noGrp="1"/>
          </p:cNvGraphicFramePr>
          <p:nvPr>
            <p:extLst>
              <p:ext uri="{D42A27DB-BD31-4B8C-83A1-F6EECF244321}">
                <p14:modId xmlns:p14="http://schemas.microsoft.com/office/powerpoint/2010/main" val="426485892"/>
              </p:ext>
            </p:extLst>
          </p:nvPr>
        </p:nvGraphicFramePr>
        <p:xfrm>
          <a:off x="6096000" y="2566828"/>
          <a:ext cx="5862638" cy="3298151"/>
        </p:xfrm>
        <a:graphic>
          <a:graphicData uri="http://schemas.openxmlformats.org/drawingml/2006/table">
            <a:tbl>
              <a:tblPr firstRow="1" firstCol="1" bandRow="1">
                <a:tableStyleId>{5C22544A-7EE6-4342-B048-85BDC9FD1C3A}</a:tableStyleId>
              </a:tblPr>
              <a:tblGrid>
                <a:gridCol w="1133475">
                  <a:extLst>
                    <a:ext uri="{9D8B030D-6E8A-4147-A177-3AD203B41FA5}">
                      <a16:colId xmlns:a16="http://schemas.microsoft.com/office/drawing/2014/main" val="1434407396"/>
                    </a:ext>
                  </a:extLst>
                </a:gridCol>
                <a:gridCol w="878205">
                  <a:extLst>
                    <a:ext uri="{9D8B030D-6E8A-4147-A177-3AD203B41FA5}">
                      <a16:colId xmlns:a16="http://schemas.microsoft.com/office/drawing/2014/main" val="2134607647"/>
                    </a:ext>
                  </a:extLst>
                </a:gridCol>
                <a:gridCol w="1136333">
                  <a:extLst>
                    <a:ext uri="{9D8B030D-6E8A-4147-A177-3AD203B41FA5}">
                      <a16:colId xmlns:a16="http://schemas.microsoft.com/office/drawing/2014/main" val="3972387166"/>
                    </a:ext>
                  </a:extLst>
                </a:gridCol>
                <a:gridCol w="2714625">
                  <a:extLst>
                    <a:ext uri="{9D8B030D-6E8A-4147-A177-3AD203B41FA5}">
                      <a16:colId xmlns:a16="http://schemas.microsoft.com/office/drawing/2014/main" val="1638885707"/>
                    </a:ext>
                  </a:extLst>
                </a:gridCol>
              </a:tblGrid>
              <a:tr h="747872">
                <a:tc>
                  <a:txBody>
                    <a:bodyPr/>
                    <a:lstStyle/>
                    <a:p>
                      <a:pPr marL="0" marR="0" algn="ctr">
                        <a:lnSpc>
                          <a:spcPct val="150000"/>
                        </a:lnSpc>
                        <a:spcBef>
                          <a:spcPts val="1200"/>
                        </a:spcBef>
                        <a:spcAft>
                          <a:spcPts val="0"/>
                        </a:spcAft>
                      </a:pPr>
                      <a:r>
                        <a:rPr lang="en-US" sz="1600" dirty="0">
                          <a:effectLst/>
                        </a:rPr>
                        <a:t>Technique</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marL="0" marR="0" algn="ctr">
                        <a:lnSpc>
                          <a:spcPct val="150000"/>
                        </a:lnSpc>
                        <a:spcBef>
                          <a:spcPts val="1200"/>
                        </a:spcBef>
                        <a:spcAft>
                          <a:spcPts val="0"/>
                        </a:spcAft>
                      </a:pPr>
                      <a:r>
                        <a:rPr lang="en-US" sz="1600" dirty="0">
                          <a:effectLst/>
                        </a:rPr>
                        <a:t>Average Score</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marL="0" marR="0" algn="ctr">
                        <a:lnSpc>
                          <a:spcPct val="150000"/>
                        </a:lnSpc>
                        <a:spcBef>
                          <a:spcPts val="1200"/>
                        </a:spcBef>
                        <a:spcAft>
                          <a:spcPts val="0"/>
                        </a:spcAft>
                      </a:pPr>
                      <a:r>
                        <a:rPr lang="en-US" sz="1600">
                          <a:effectLst/>
                        </a:rPr>
                        <a:t>Highest Score</a:t>
                      </a:r>
                      <a:endParaRPr lang="en-US" sz="16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marL="0" marR="0" algn="ctr">
                        <a:lnSpc>
                          <a:spcPct val="150000"/>
                        </a:lnSpc>
                        <a:spcBef>
                          <a:spcPts val="1200"/>
                        </a:spcBef>
                        <a:spcAft>
                          <a:spcPts val="0"/>
                        </a:spcAft>
                      </a:pPr>
                      <a:r>
                        <a:rPr lang="en-US" sz="1600">
                          <a:effectLst/>
                        </a:rPr>
                        <a:t>Hyperparameter List</a:t>
                      </a:r>
                      <a:endParaRPr lang="en-US" sz="16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74383423"/>
                  </a:ext>
                </a:extLst>
              </a:tr>
              <a:tr h="460147">
                <a:tc>
                  <a:txBody>
                    <a:bodyPr/>
                    <a:lstStyle/>
                    <a:p>
                      <a:pPr marL="0" marR="0" algn="ctr">
                        <a:lnSpc>
                          <a:spcPct val="150000"/>
                        </a:lnSpc>
                        <a:spcBef>
                          <a:spcPts val="1200"/>
                        </a:spcBef>
                        <a:spcAft>
                          <a:spcPts val="0"/>
                        </a:spcAft>
                      </a:pPr>
                      <a:r>
                        <a:rPr lang="en-US" sz="1600">
                          <a:effectLst/>
                        </a:rPr>
                        <a:t>Bagging</a:t>
                      </a:r>
                      <a:endParaRPr lang="en-US" sz="16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marL="0" marR="0" algn="ctr">
                        <a:lnSpc>
                          <a:spcPct val="150000"/>
                        </a:lnSpc>
                        <a:spcBef>
                          <a:spcPts val="1200"/>
                        </a:spcBef>
                        <a:spcAft>
                          <a:spcPts val="0"/>
                        </a:spcAft>
                      </a:pPr>
                      <a:r>
                        <a:rPr lang="en-US" sz="1600" dirty="0">
                          <a:effectLst/>
                        </a:rPr>
                        <a:t>0.850</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marL="0" marR="0" algn="ctr">
                        <a:lnSpc>
                          <a:spcPct val="150000"/>
                        </a:lnSpc>
                        <a:spcBef>
                          <a:spcPts val="1200"/>
                        </a:spcBef>
                        <a:spcAft>
                          <a:spcPts val="0"/>
                        </a:spcAft>
                      </a:pPr>
                      <a:r>
                        <a:rPr lang="en-US" sz="1600" dirty="0">
                          <a:effectLst/>
                        </a:rPr>
                        <a:t>0.929</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marL="0" marR="0" algn="ctr">
                        <a:lnSpc>
                          <a:spcPct val="150000"/>
                        </a:lnSpc>
                        <a:spcBef>
                          <a:spcPts val="1200"/>
                        </a:spcBef>
                        <a:spcAft>
                          <a:spcPts val="0"/>
                        </a:spcAft>
                      </a:pPr>
                      <a:r>
                        <a:rPr lang="en-US" sz="1600">
                          <a:effectLst/>
                        </a:rPr>
                        <a:t>base_estimator, n_estimators</a:t>
                      </a:r>
                      <a:endParaRPr lang="en-US" sz="16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405547367"/>
                  </a:ext>
                </a:extLst>
              </a:tr>
              <a:tr h="460147">
                <a:tc>
                  <a:txBody>
                    <a:bodyPr/>
                    <a:lstStyle/>
                    <a:p>
                      <a:pPr marL="0" marR="0" algn="ctr">
                        <a:lnSpc>
                          <a:spcPct val="150000"/>
                        </a:lnSpc>
                        <a:spcBef>
                          <a:spcPts val="1200"/>
                        </a:spcBef>
                        <a:spcAft>
                          <a:spcPts val="0"/>
                        </a:spcAft>
                      </a:pPr>
                      <a:r>
                        <a:rPr lang="en-US" sz="1600">
                          <a:effectLst/>
                        </a:rPr>
                        <a:t>Boosting</a:t>
                      </a:r>
                      <a:endParaRPr lang="en-US" sz="16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marL="0" marR="0" algn="ctr">
                        <a:lnSpc>
                          <a:spcPct val="150000"/>
                        </a:lnSpc>
                        <a:spcBef>
                          <a:spcPts val="1200"/>
                        </a:spcBef>
                        <a:spcAft>
                          <a:spcPts val="0"/>
                        </a:spcAft>
                      </a:pPr>
                      <a:r>
                        <a:rPr lang="en-US" sz="1600">
                          <a:effectLst/>
                        </a:rPr>
                        <a:t>0.774</a:t>
                      </a:r>
                      <a:endParaRPr lang="en-US" sz="16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marL="0" marR="0" algn="ctr">
                        <a:lnSpc>
                          <a:spcPct val="150000"/>
                        </a:lnSpc>
                        <a:spcBef>
                          <a:spcPts val="1200"/>
                        </a:spcBef>
                        <a:spcAft>
                          <a:spcPts val="0"/>
                        </a:spcAft>
                      </a:pPr>
                      <a:r>
                        <a:rPr lang="en-US" sz="1600" dirty="0">
                          <a:effectLst/>
                        </a:rPr>
                        <a:t>0.917</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marL="0" marR="0" algn="ctr">
                        <a:lnSpc>
                          <a:spcPct val="150000"/>
                        </a:lnSpc>
                        <a:spcBef>
                          <a:spcPts val="1200"/>
                        </a:spcBef>
                        <a:spcAft>
                          <a:spcPts val="0"/>
                        </a:spcAft>
                      </a:pPr>
                      <a:r>
                        <a:rPr lang="en-US" sz="1600">
                          <a:effectLst/>
                        </a:rPr>
                        <a:t>base_estimator, n_estimators</a:t>
                      </a:r>
                      <a:endParaRPr lang="en-US" sz="16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760961502"/>
                  </a:ext>
                </a:extLst>
              </a:tr>
              <a:tr h="709691">
                <a:tc>
                  <a:txBody>
                    <a:bodyPr/>
                    <a:lstStyle/>
                    <a:p>
                      <a:pPr marL="0" marR="0" algn="ctr">
                        <a:lnSpc>
                          <a:spcPct val="150000"/>
                        </a:lnSpc>
                        <a:spcBef>
                          <a:spcPts val="1200"/>
                        </a:spcBef>
                        <a:spcAft>
                          <a:spcPts val="0"/>
                        </a:spcAft>
                      </a:pPr>
                      <a:r>
                        <a:rPr lang="en-US" sz="1600">
                          <a:effectLst/>
                        </a:rPr>
                        <a:t>Hard Voting</a:t>
                      </a:r>
                      <a:endParaRPr lang="en-US" sz="16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marL="0" marR="0" algn="ctr">
                        <a:lnSpc>
                          <a:spcPct val="150000"/>
                        </a:lnSpc>
                        <a:spcBef>
                          <a:spcPts val="1200"/>
                        </a:spcBef>
                        <a:spcAft>
                          <a:spcPts val="0"/>
                        </a:spcAft>
                      </a:pPr>
                      <a:r>
                        <a:rPr lang="en-US" sz="1600">
                          <a:effectLst/>
                        </a:rPr>
                        <a:t>0.877</a:t>
                      </a:r>
                      <a:endParaRPr lang="en-US" sz="16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marL="0" marR="0" algn="ctr">
                        <a:lnSpc>
                          <a:spcPct val="150000"/>
                        </a:lnSpc>
                        <a:spcBef>
                          <a:spcPts val="1200"/>
                        </a:spcBef>
                        <a:spcAft>
                          <a:spcPts val="0"/>
                        </a:spcAft>
                      </a:pPr>
                      <a:r>
                        <a:rPr lang="en-US" sz="1600" dirty="0">
                          <a:effectLst/>
                        </a:rPr>
                        <a:t>0.929</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tc>
                  <a:txBody>
                    <a:bodyPr/>
                    <a:lstStyle/>
                    <a:p>
                      <a:pPr marL="0" marR="0" algn="ctr">
                        <a:lnSpc>
                          <a:spcPct val="150000"/>
                        </a:lnSpc>
                        <a:spcBef>
                          <a:spcPts val="1200"/>
                        </a:spcBef>
                        <a:spcAft>
                          <a:spcPts val="0"/>
                        </a:spcAft>
                      </a:pPr>
                      <a:r>
                        <a:rPr lang="en-US" sz="1600" dirty="0">
                          <a:effectLst/>
                        </a:rPr>
                        <a:t>estimators, voting</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079870611"/>
                  </a:ext>
                </a:extLst>
              </a:tr>
              <a:tr h="460147">
                <a:tc>
                  <a:txBody>
                    <a:bodyPr/>
                    <a:lstStyle/>
                    <a:p>
                      <a:pPr marL="0" marR="0" algn="ctr">
                        <a:lnSpc>
                          <a:spcPct val="150000"/>
                        </a:lnSpc>
                        <a:spcBef>
                          <a:spcPts val="1200"/>
                        </a:spcBef>
                        <a:spcAft>
                          <a:spcPts val="0"/>
                        </a:spcAft>
                      </a:pPr>
                      <a:r>
                        <a:rPr lang="en-US" sz="1600" dirty="0">
                          <a:solidFill>
                            <a:schemeClr val="tx1"/>
                          </a:solidFill>
                          <a:effectLst/>
                        </a:rPr>
                        <a:t>Soft Voting</a:t>
                      </a:r>
                      <a:endParaRPr lang="en-US" sz="1600" dirty="0">
                        <a:solidFill>
                          <a:schemeClr val="tx1"/>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solidFill>
                      <a:schemeClr val="accent4">
                        <a:lumMod val="20000"/>
                        <a:lumOff val="80000"/>
                      </a:schemeClr>
                    </a:solidFill>
                  </a:tcPr>
                </a:tc>
                <a:tc>
                  <a:txBody>
                    <a:bodyPr/>
                    <a:lstStyle/>
                    <a:p>
                      <a:pPr marL="0" marR="0" algn="ctr">
                        <a:lnSpc>
                          <a:spcPct val="150000"/>
                        </a:lnSpc>
                        <a:spcBef>
                          <a:spcPts val="1200"/>
                        </a:spcBef>
                        <a:spcAft>
                          <a:spcPts val="0"/>
                        </a:spcAft>
                      </a:pPr>
                      <a:r>
                        <a:rPr lang="en-US" sz="1600" dirty="0">
                          <a:effectLst/>
                        </a:rPr>
                        <a:t>0.919</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solidFill>
                      <a:schemeClr val="accent4">
                        <a:lumMod val="20000"/>
                        <a:lumOff val="80000"/>
                      </a:schemeClr>
                    </a:solidFill>
                  </a:tcPr>
                </a:tc>
                <a:tc>
                  <a:txBody>
                    <a:bodyPr/>
                    <a:lstStyle/>
                    <a:p>
                      <a:pPr marL="0" marR="0" algn="ctr">
                        <a:lnSpc>
                          <a:spcPct val="150000"/>
                        </a:lnSpc>
                        <a:spcBef>
                          <a:spcPts val="1200"/>
                        </a:spcBef>
                        <a:spcAft>
                          <a:spcPts val="0"/>
                        </a:spcAft>
                      </a:pPr>
                      <a:r>
                        <a:rPr lang="en-US" sz="1600" dirty="0">
                          <a:effectLst/>
                        </a:rPr>
                        <a:t>0.944</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solidFill>
                      <a:schemeClr val="accent4">
                        <a:lumMod val="20000"/>
                        <a:lumOff val="80000"/>
                      </a:schemeClr>
                    </a:solidFill>
                  </a:tcPr>
                </a:tc>
                <a:tc>
                  <a:txBody>
                    <a:bodyPr/>
                    <a:lstStyle/>
                    <a:p>
                      <a:pPr marL="0" marR="0" algn="ctr">
                        <a:lnSpc>
                          <a:spcPct val="150000"/>
                        </a:lnSpc>
                        <a:spcBef>
                          <a:spcPts val="1200"/>
                        </a:spcBef>
                        <a:spcAft>
                          <a:spcPts val="0"/>
                        </a:spcAft>
                      </a:pPr>
                      <a:r>
                        <a:rPr lang="en-US" sz="1600" dirty="0">
                          <a:effectLst/>
                        </a:rPr>
                        <a:t>estimators, voting</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solidFill>
                      <a:schemeClr val="accent4">
                        <a:lumMod val="20000"/>
                        <a:lumOff val="80000"/>
                      </a:schemeClr>
                    </a:solidFill>
                  </a:tcPr>
                </a:tc>
                <a:extLst>
                  <a:ext uri="{0D108BD9-81ED-4DB2-BD59-A6C34878D82A}">
                    <a16:rowId xmlns:a16="http://schemas.microsoft.com/office/drawing/2014/main" val="3368799174"/>
                  </a:ext>
                </a:extLst>
              </a:tr>
              <a:tr h="460147">
                <a:tc>
                  <a:txBody>
                    <a:bodyPr/>
                    <a:lstStyle/>
                    <a:p>
                      <a:pPr marL="0" marR="0" algn="ctr">
                        <a:lnSpc>
                          <a:spcPct val="150000"/>
                        </a:lnSpc>
                        <a:spcBef>
                          <a:spcPts val="1200"/>
                        </a:spcBef>
                        <a:spcAft>
                          <a:spcPts val="0"/>
                        </a:spcAft>
                      </a:pPr>
                      <a:r>
                        <a:rPr lang="en-US" sz="1600" dirty="0">
                          <a:solidFill>
                            <a:schemeClr val="tx1"/>
                          </a:solidFill>
                          <a:effectLst/>
                        </a:rPr>
                        <a:t>Stacking</a:t>
                      </a:r>
                      <a:endParaRPr lang="en-US" sz="1600" dirty="0">
                        <a:solidFill>
                          <a:schemeClr val="tx1"/>
                        </a:solidFill>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solidFill>
                      <a:schemeClr val="accent4">
                        <a:lumMod val="20000"/>
                        <a:lumOff val="80000"/>
                      </a:schemeClr>
                    </a:solidFill>
                  </a:tcPr>
                </a:tc>
                <a:tc>
                  <a:txBody>
                    <a:bodyPr/>
                    <a:lstStyle/>
                    <a:p>
                      <a:pPr marL="0" marR="0" algn="ctr">
                        <a:lnSpc>
                          <a:spcPct val="150000"/>
                        </a:lnSpc>
                        <a:spcBef>
                          <a:spcPts val="1200"/>
                        </a:spcBef>
                        <a:spcAft>
                          <a:spcPts val="0"/>
                        </a:spcAft>
                      </a:pPr>
                      <a:r>
                        <a:rPr lang="en-US" sz="1600" dirty="0">
                          <a:effectLst/>
                        </a:rPr>
                        <a:t>0.889</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solidFill>
                      <a:schemeClr val="accent4">
                        <a:lumMod val="20000"/>
                        <a:lumOff val="80000"/>
                      </a:schemeClr>
                    </a:solidFill>
                  </a:tcPr>
                </a:tc>
                <a:tc>
                  <a:txBody>
                    <a:bodyPr/>
                    <a:lstStyle/>
                    <a:p>
                      <a:pPr marL="0" marR="0" algn="ctr">
                        <a:lnSpc>
                          <a:spcPct val="150000"/>
                        </a:lnSpc>
                        <a:spcBef>
                          <a:spcPts val="1200"/>
                        </a:spcBef>
                        <a:spcAft>
                          <a:spcPts val="0"/>
                        </a:spcAft>
                      </a:pPr>
                      <a:r>
                        <a:rPr lang="en-US" sz="1600" dirty="0">
                          <a:effectLst/>
                        </a:rPr>
                        <a:t>0.947</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solidFill>
                      <a:schemeClr val="accent4">
                        <a:lumMod val="20000"/>
                        <a:lumOff val="80000"/>
                      </a:schemeClr>
                    </a:solidFill>
                  </a:tcPr>
                </a:tc>
                <a:tc>
                  <a:txBody>
                    <a:bodyPr/>
                    <a:lstStyle/>
                    <a:p>
                      <a:pPr marL="0" marR="0" algn="ctr">
                        <a:lnSpc>
                          <a:spcPct val="150000"/>
                        </a:lnSpc>
                        <a:spcBef>
                          <a:spcPts val="1200"/>
                        </a:spcBef>
                        <a:spcAft>
                          <a:spcPts val="0"/>
                        </a:spcAft>
                      </a:pPr>
                      <a:r>
                        <a:rPr lang="en-US" sz="1600" dirty="0">
                          <a:effectLst/>
                        </a:rPr>
                        <a:t>estimators, </a:t>
                      </a:r>
                      <a:r>
                        <a:rPr lang="en-US" sz="1600" dirty="0" err="1">
                          <a:effectLst/>
                        </a:rPr>
                        <a:t>final_estimator</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solidFill>
                      <a:schemeClr val="accent4">
                        <a:lumMod val="20000"/>
                        <a:lumOff val="80000"/>
                      </a:schemeClr>
                    </a:solidFill>
                  </a:tcPr>
                </a:tc>
                <a:extLst>
                  <a:ext uri="{0D108BD9-81ED-4DB2-BD59-A6C34878D82A}">
                    <a16:rowId xmlns:a16="http://schemas.microsoft.com/office/drawing/2014/main" val="1621120386"/>
                  </a:ext>
                </a:extLst>
              </a:tr>
            </a:tbl>
          </a:graphicData>
        </a:graphic>
      </p:graphicFrame>
      <p:sp>
        <p:nvSpPr>
          <p:cNvPr id="13" name="文本框 12">
            <a:extLst>
              <a:ext uri="{FF2B5EF4-FFF2-40B4-BE49-F238E27FC236}">
                <a16:creationId xmlns:a16="http://schemas.microsoft.com/office/drawing/2014/main" id="{EC3D80DD-549A-5800-92FE-A0555CDF58A1}"/>
              </a:ext>
            </a:extLst>
          </p:cNvPr>
          <p:cNvSpPr txBox="1"/>
          <p:nvPr/>
        </p:nvSpPr>
        <p:spPr>
          <a:xfrm>
            <a:off x="1843930" y="2062268"/>
            <a:ext cx="4129088" cy="369332"/>
          </a:xfrm>
          <a:prstGeom prst="rect">
            <a:avLst/>
          </a:prstGeom>
          <a:noFill/>
        </p:spPr>
        <p:txBody>
          <a:bodyPr wrap="square" rtlCol="0">
            <a:spAutoFit/>
          </a:bodyPr>
          <a:lstStyle/>
          <a:p>
            <a:r>
              <a:rPr lang="en-US" b="1" i="1" dirty="0">
                <a:latin typeface="Times New Roman" panose="02020603050405020304" pitchFamily="18" charset="0"/>
                <a:cs typeface="Times New Roman" panose="02020603050405020304" pitchFamily="18" charset="0"/>
              </a:rPr>
              <a:t>Individual Algorithms</a:t>
            </a:r>
          </a:p>
        </p:txBody>
      </p:sp>
      <p:sp>
        <p:nvSpPr>
          <p:cNvPr id="14" name="文本框 13">
            <a:extLst>
              <a:ext uri="{FF2B5EF4-FFF2-40B4-BE49-F238E27FC236}">
                <a16:creationId xmlns:a16="http://schemas.microsoft.com/office/drawing/2014/main" id="{DAC52715-829A-AD3A-1390-FB51E0AE104D}"/>
              </a:ext>
            </a:extLst>
          </p:cNvPr>
          <p:cNvSpPr txBox="1"/>
          <p:nvPr/>
        </p:nvSpPr>
        <p:spPr>
          <a:xfrm>
            <a:off x="7886005" y="2062268"/>
            <a:ext cx="4129088" cy="369332"/>
          </a:xfrm>
          <a:prstGeom prst="rect">
            <a:avLst/>
          </a:prstGeom>
          <a:noFill/>
        </p:spPr>
        <p:txBody>
          <a:bodyPr wrap="square" rtlCol="0">
            <a:spAutoFit/>
          </a:bodyPr>
          <a:lstStyle/>
          <a:p>
            <a:r>
              <a:rPr lang="en-US" b="1" i="1" dirty="0">
                <a:latin typeface="Times New Roman" panose="02020603050405020304" pitchFamily="18" charset="0"/>
                <a:cs typeface="Times New Roman" panose="02020603050405020304" pitchFamily="18" charset="0"/>
              </a:rPr>
              <a:t>Ensemble Learning</a:t>
            </a:r>
          </a:p>
        </p:txBody>
      </p:sp>
    </p:spTree>
    <p:extLst>
      <p:ext uri="{BB962C8B-B14F-4D97-AF65-F5344CB8AC3E}">
        <p14:creationId xmlns:p14="http://schemas.microsoft.com/office/powerpoint/2010/main" val="712595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40AD23A-E733-D154-329D-7E2BCC516C8C}"/>
              </a:ext>
            </a:extLst>
          </p:cNvPr>
          <p:cNvSpPr>
            <a:spLocks noGrp="1"/>
          </p:cNvSpPr>
          <p:nvPr>
            <p:ph sz="half" idx="1"/>
          </p:nvPr>
        </p:nvSpPr>
        <p:spPr>
          <a:xfrm>
            <a:off x="156064" y="1506578"/>
            <a:ext cx="11802574" cy="524681"/>
          </a:xfrm>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Results &amp; Discussion - Model Comparison in Precision, Recall, and F1-score</a:t>
            </a:r>
          </a:p>
        </p:txBody>
      </p:sp>
      <p:pic>
        <p:nvPicPr>
          <p:cNvPr id="5" name="图片 4">
            <a:extLst>
              <a:ext uri="{FF2B5EF4-FFF2-40B4-BE49-F238E27FC236}">
                <a16:creationId xmlns:a16="http://schemas.microsoft.com/office/drawing/2014/main" id="{69B0B89E-97B2-34FC-0D6D-EB202A64A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899138" cy="1332692"/>
          </a:xfrm>
          <a:prstGeom prst="rect">
            <a:avLst/>
          </a:prstGeom>
        </p:spPr>
      </p:pic>
      <p:pic>
        <p:nvPicPr>
          <p:cNvPr id="6" name="图片 5">
            <a:extLst>
              <a:ext uri="{FF2B5EF4-FFF2-40B4-BE49-F238E27FC236}">
                <a16:creationId xmlns:a16="http://schemas.microsoft.com/office/drawing/2014/main" id="{96F5B855-53A6-F77A-6100-B77E26A0F5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9336" y="1"/>
            <a:ext cx="1899138" cy="1332692"/>
          </a:xfrm>
          <a:prstGeom prst="rect">
            <a:avLst/>
          </a:prstGeom>
        </p:spPr>
      </p:pic>
      <p:pic>
        <p:nvPicPr>
          <p:cNvPr id="7" name="图片 6">
            <a:extLst>
              <a:ext uri="{FF2B5EF4-FFF2-40B4-BE49-F238E27FC236}">
                <a16:creationId xmlns:a16="http://schemas.microsoft.com/office/drawing/2014/main" id="{40140CA2-28C6-D44B-A7E8-3C2E66EA1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8671" y="1"/>
            <a:ext cx="1899138" cy="1332692"/>
          </a:xfrm>
          <a:prstGeom prst="rect">
            <a:avLst/>
          </a:prstGeom>
        </p:spPr>
      </p:pic>
      <p:pic>
        <p:nvPicPr>
          <p:cNvPr id="8" name="图片 7">
            <a:extLst>
              <a:ext uri="{FF2B5EF4-FFF2-40B4-BE49-F238E27FC236}">
                <a16:creationId xmlns:a16="http://schemas.microsoft.com/office/drawing/2014/main" id="{4863F6A5-59A7-1DE3-06F0-13D73A24B4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5041" y="-7069"/>
            <a:ext cx="1899138" cy="1332692"/>
          </a:xfrm>
          <a:prstGeom prst="rect">
            <a:avLst/>
          </a:prstGeom>
        </p:spPr>
      </p:pic>
      <p:pic>
        <p:nvPicPr>
          <p:cNvPr id="9" name="图片 8">
            <a:extLst>
              <a:ext uri="{FF2B5EF4-FFF2-40B4-BE49-F238E27FC236}">
                <a16:creationId xmlns:a16="http://schemas.microsoft.com/office/drawing/2014/main" id="{6F303788-CEAF-8680-BCFB-FC105B859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1411" y="-7069"/>
            <a:ext cx="1899138" cy="1332692"/>
          </a:xfrm>
          <a:prstGeom prst="rect">
            <a:avLst/>
          </a:prstGeom>
        </p:spPr>
      </p:pic>
      <p:pic>
        <p:nvPicPr>
          <p:cNvPr id="10" name="图片 9">
            <a:extLst>
              <a:ext uri="{FF2B5EF4-FFF2-40B4-BE49-F238E27FC236}">
                <a16:creationId xmlns:a16="http://schemas.microsoft.com/office/drawing/2014/main" id="{91666A63-A94C-C9DC-7D42-912D864B97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0943" y="-7069"/>
            <a:ext cx="1899138" cy="1332692"/>
          </a:xfrm>
          <a:prstGeom prst="rect">
            <a:avLst/>
          </a:prstGeom>
        </p:spPr>
      </p:pic>
      <p:pic>
        <p:nvPicPr>
          <p:cNvPr id="11" name="图片 10">
            <a:extLst>
              <a:ext uri="{FF2B5EF4-FFF2-40B4-BE49-F238E27FC236}">
                <a16:creationId xmlns:a16="http://schemas.microsoft.com/office/drawing/2014/main" id="{CF2CB7C4-49AD-7871-DBEC-22C87B5DE9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126" y="1951012"/>
            <a:ext cx="3395773" cy="2270929"/>
          </a:xfrm>
          <a:prstGeom prst="rect">
            <a:avLst/>
          </a:prstGeom>
        </p:spPr>
      </p:pic>
      <p:pic>
        <p:nvPicPr>
          <p:cNvPr id="16" name="图片 15">
            <a:extLst>
              <a:ext uri="{FF2B5EF4-FFF2-40B4-BE49-F238E27FC236}">
                <a16:creationId xmlns:a16="http://schemas.microsoft.com/office/drawing/2014/main" id="{422705AA-F398-4FE7-9700-639C37AF26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8671" y="1951012"/>
            <a:ext cx="3395773" cy="2289721"/>
          </a:xfrm>
          <a:prstGeom prst="rect">
            <a:avLst/>
          </a:prstGeom>
        </p:spPr>
      </p:pic>
      <p:pic>
        <p:nvPicPr>
          <p:cNvPr id="18" name="图片 17">
            <a:extLst>
              <a:ext uri="{FF2B5EF4-FFF2-40B4-BE49-F238E27FC236}">
                <a16:creationId xmlns:a16="http://schemas.microsoft.com/office/drawing/2014/main" id="{ECDAE4A6-A1EF-395C-B57B-B54B13E214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50324" y="2031259"/>
            <a:ext cx="3257549" cy="2190682"/>
          </a:xfrm>
          <a:prstGeom prst="rect">
            <a:avLst/>
          </a:prstGeom>
        </p:spPr>
      </p:pic>
      <p:pic>
        <p:nvPicPr>
          <p:cNvPr id="20" name="图片 19">
            <a:extLst>
              <a:ext uri="{FF2B5EF4-FFF2-40B4-BE49-F238E27FC236}">
                <a16:creationId xmlns:a16="http://schemas.microsoft.com/office/drawing/2014/main" id="{209A8583-728C-792E-0F1B-FEF388D52E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1833" y="4332834"/>
            <a:ext cx="3456642" cy="2308226"/>
          </a:xfrm>
          <a:prstGeom prst="rect">
            <a:avLst/>
          </a:prstGeom>
        </p:spPr>
      </p:pic>
      <p:pic>
        <p:nvPicPr>
          <p:cNvPr id="22" name="图片 21">
            <a:extLst>
              <a:ext uri="{FF2B5EF4-FFF2-40B4-BE49-F238E27FC236}">
                <a16:creationId xmlns:a16="http://schemas.microsoft.com/office/drawing/2014/main" id="{CB8F2672-6509-70D6-EA16-2F6B6245D2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59464" y="4308149"/>
            <a:ext cx="3395773" cy="2357595"/>
          </a:xfrm>
          <a:prstGeom prst="rect">
            <a:avLst/>
          </a:prstGeom>
        </p:spPr>
      </p:pic>
      <p:pic>
        <p:nvPicPr>
          <p:cNvPr id="24" name="图片 23">
            <a:extLst>
              <a:ext uri="{FF2B5EF4-FFF2-40B4-BE49-F238E27FC236}">
                <a16:creationId xmlns:a16="http://schemas.microsoft.com/office/drawing/2014/main" id="{6DE457DB-C238-B5C7-07FE-BC00C939346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50324" y="4235801"/>
            <a:ext cx="3566839" cy="2381582"/>
          </a:xfrm>
          <a:prstGeom prst="rect">
            <a:avLst/>
          </a:prstGeom>
        </p:spPr>
      </p:pic>
    </p:spTree>
    <p:extLst>
      <p:ext uri="{BB962C8B-B14F-4D97-AF65-F5344CB8AC3E}">
        <p14:creationId xmlns:p14="http://schemas.microsoft.com/office/powerpoint/2010/main" val="181644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40AD23A-E733-D154-329D-7E2BCC516C8C}"/>
              </a:ext>
            </a:extLst>
          </p:cNvPr>
          <p:cNvSpPr>
            <a:spLocks noGrp="1"/>
          </p:cNvSpPr>
          <p:nvPr>
            <p:ph sz="half" idx="1"/>
          </p:nvPr>
        </p:nvSpPr>
        <p:spPr>
          <a:xfrm>
            <a:off x="156064" y="1506578"/>
            <a:ext cx="11802574" cy="524681"/>
          </a:xfrm>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Results &amp; Discussion – Interesting Modelling Phenomena </a:t>
            </a:r>
          </a:p>
        </p:txBody>
      </p:sp>
      <p:pic>
        <p:nvPicPr>
          <p:cNvPr id="5" name="图片 4">
            <a:extLst>
              <a:ext uri="{FF2B5EF4-FFF2-40B4-BE49-F238E27FC236}">
                <a16:creationId xmlns:a16="http://schemas.microsoft.com/office/drawing/2014/main" id="{69B0B89E-97B2-34FC-0D6D-EB202A64A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899138" cy="1332692"/>
          </a:xfrm>
          <a:prstGeom prst="rect">
            <a:avLst/>
          </a:prstGeom>
        </p:spPr>
      </p:pic>
      <p:pic>
        <p:nvPicPr>
          <p:cNvPr id="6" name="图片 5">
            <a:extLst>
              <a:ext uri="{FF2B5EF4-FFF2-40B4-BE49-F238E27FC236}">
                <a16:creationId xmlns:a16="http://schemas.microsoft.com/office/drawing/2014/main" id="{96F5B855-53A6-F77A-6100-B77E26A0F5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9336" y="1"/>
            <a:ext cx="1899138" cy="1332692"/>
          </a:xfrm>
          <a:prstGeom prst="rect">
            <a:avLst/>
          </a:prstGeom>
        </p:spPr>
      </p:pic>
      <p:pic>
        <p:nvPicPr>
          <p:cNvPr id="7" name="图片 6">
            <a:extLst>
              <a:ext uri="{FF2B5EF4-FFF2-40B4-BE49-F238E27FC236}">
                <a16:creationId xmlns:a16="http://schemas.microsoft.com/office/drawing/2014/main" id="{40140CA2-28C6-D44B-A7E8-3C2E66EA1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8671" y="1"/>
            <a:ext cx="1899138" cy="1332692"/>
          </a:xfrm>
          <a:prstGeom prst="rect">
            <a:avLst/>
          </a:prstGeom>
        </p:spPr>
      </p:pic>
      <p:pic>
        <p:nvPicPr>
          <p:cNvPr id="8" name="图片 7">
            <a:extLst>
              <a:ext uri="{FF2B5EF4-FFF2-40B4-BE49-F238E27FC236}">
                <a16:creationId xmlns:a16="http://schemas.microsoft.com/office/drawing/2014/main" id="{4863F6A5-59A7-1DE3-06F0-13D73A24B4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5041" y="-7069"/>
            <a:ext cx="1899138" cy="1332692"/>
          </a:xfrm>
          <a:prstGeom prst="rect">
            <a:avLst/>
          </a:prstGeom>
        </p:spPr>
      </p:pic>
      <p:pic>
        <p:nvPicPr>
          <p:cNvPr id="9" name="图片 8">
            <a:extLst>
              <a:ext uri="{FF2B5EF4-FFF2-40B4-BE49-F238E27FC236}">
                <a16:creationId xmlns:a16="http://schemas.microsoft.com/office/drawing/2014/main" id="{6F303788-CEAF-8680-BCFB-FC105B859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1411" y="-7069"/>
            <a:ext cx="1899138" cy="1332692"/>
          </a:xfrm>
          <a:prstGeom prst="rect">
            <a:avLst/>
          </a:prstGeom>
        </p:spPr>
      </p:pic>
      <p:pic>
        <p:nvPicPr>
          <p:cNvPr id="10" name="图片 9">
            <a:extLst>
              <a:ext uri="{FF2B5EF4-FFF2-40B4-BE49-F238E27FC236}">
                <a16:creationId xmlns:a16="http://schemas.microsoft.com/office/drawing/2014/main" id="{91666A63-A94C-C9DC-7D42-912D864B97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0943" y="-7069"/>
            <a:ext cx="1899138" cy="1332692"/>
          </a:xfrm>
          <a:prstGeom prst="rect">
            <a:avLst/>
          </a:prstGeom>
        </p:spPr>
      </p:pic>
      <p:graphicFrame>
        <p:nvGraphicFramePr>
          <p:cNvPr id="2" name="表格 1">
            <a:extLst>
              <a:ext uri="{FF2B5EF4-FFF2-40B4-BE49-F238E27FC236}">
                <a16:creationId xmlns:a16="http://schemas.microsoft.com/office/drawing/2014/main" id="{ACA8E234-0991-569E-4E30-F1700AD2F7B3}"/>
              </a:ext>
            </a:extLst>
          </p:cNvPr>
          <p:cNvGraphicFramePr>
            <a:graphicFrameLocks noGrp="1"/>
          </p:cNvGraphicFramePr>
          <p:nvPr>
            <p:extLst>
              <p:ext uri="{D42A27DB-BD31-4B8C-83A1-F6EECF244321}">
                <p14:modId xmlns:p14="http://schemas.microsoft.com/office/powerpoint/2010/main" val="2161813390"/>
              </p:ext>
            </p:extLst>
          </p:nvPr>
        </p:nvGraphicFramePr>
        <p:xfrm>
          <a:off x="5529263" y="2020478"/>
          <a:ext cx="6429376" cy="4708930"/>
        </p:xfrm>
        <a:graphic>
          <a:graphicData uri="http://schemas.openxmlformats.org/drawingml/2006/table">
            <a:tbl>
              <a:tblPr firstRow="1" firstCol="1" bandRow="1">
                <a:tableStyleId>{5C22544A-7EE6-4342-B048-85BDC9FD1C3A}</a:tableStyleId>
              </a:tblPr>
              <a:tblGrid>
                <a:gridCol w="1023842">
                  <a:extLst>
                    <a:ext uri="{9D8B030D-6E8A-4147-A177-3AD203B41FA5}">
                      <a16:colId xmlns:a16="http://schemas.microsoft.com/office/drawing/2014/main" val="4191306551"/>
                    </a:ext>
                  </a:extLst>
                </a:gridCol>
                <a:gridCol w="1261517">
                  <a:extLst>
                    <a:ext uri="{9D8B030D-6E8A-4147-A177-3AD203B41FA5}">
                      <a16:colId xmlns:a16="http://schemas.microsoft.com/office/drawing/2014/main" val="3242569185"/>
                    </a:ext>
                  </a:extLst>
                </a:gridCol>
                <a:gridCol w="603656">
                  <a:extLst>
                    <a:ext uri="{9D8B030D-6E8A-4147-A177-3AD203B41FA5}">
                      <a16:colId xmlns:a16="http://schemas.microsoft.com/office/drawing/2014/main" val="3819162503"/>
                    </a:ext>
                  </a:extLst>
                </a:gridCol>
                <a:gridCol w="962587">
                  <a:extLst>
                    <a:ext uri="{9D8B030D-6E8A-4147-A177-3AD203B41FA5}">
                      <a16:colId xmlns:a16="http://schemas.microsoft.com/office/drawing/2014/main" val="2763791024"/>
                    </a:ext>
                  </a:extLst>
                </a:gridCol>
                <a:gridCol w="717861">
                  <a:extLst>
                    <a:ext uri="{9D8B030D-6E8A-4147-A177-3AD203B41FA5}">
                      <a16:colId xmlns:a16="http://schemas.microsoft.com/office/drawing/2014/main" val="812293329"/>
                    </a:ext>
                  </a:extLst>
                </a:gridCol>
                <a:gridCol w="929956">
                  <a:extLst>
                    <a:ext uri="{9D8B030D-6E8A-4147-A177-3AD203B41FA5}">
                      <a16:colId xmlns:a16="http://schemas.microsoft.com/office/drawing/2014/main" val="518806329"/>
                    </a:ext>
                  </a:extLst>
                </a:gridCol>
                <a:gridCol w="929957">
                  <a:extLst>
                    <a:ext uri="{9D8B030D-6E8A-4147-A177-3AD203B41FA5}">
                      <a16:colId xmlns:a16="http://schemas.microsoft.com/office/drawing/2014/main" val="1495280548"/>
                    </a:ext>
                  </a:extLst>
                </a:gridCol>
              </a:tblGrid>
              <a:tr h="573994">
                <a:tc>
                  <a:txBody>
                    <a:bodyPr/>
                    <a:lstStyle/>
                    <a:p>
                      <a:pPr marL="0" marR="0" algn="just">
                        <a:lnSpc>
                          <a:spcPct val="150000"/>
                        </a:lnSpc>
                        <a:spcBef>
                          <a:spcPts val="0"/>
                        </a:spcBef>
                        <a:spcAft>
                          <a:spcPts val="0"/>
                        </a:spcAft>
                      </a:pPr>
                      <a:r>
                        <a:rPr lang="en-US" sz="1600" dirty="0">
                          <a:effectLst/>
                        </a:rPr>
                        <a:t>Technique</a:t>
                      </a:r>
                      <a:endParaRPr lang="en-US" sz="1600" dirty="0">
                        <a:effectLst/>
                        <a:latin typeface="Times New Roman" panose="02020603050405020304" pitchFamily="18" charset="0"/>
                        <a:ea typeface="宋体" panose="02010600030101010101" pitchFamily="2" charset="-122"/>
                      </a:endParaRPr>
                    </a:p>
                  </a:txBody>
                  <a:tcPr marL="68580" marR="68580" marT="0" marB="0"/>
                </a:tc>
                <a:tc>
                  <a:txBody>
                    <a:bodyPr/>
                    <a:lstStyle/>
                    <a:p>
                      <a:pPr marL="0" marR="0" algn="just">
                        <a:lnSpc>
                          <a:spcPct val="150000"/>
                        </a:lnSpc>
                        <a:spcBef>
                          <a:spcPts val="0"/>
                        </a:spcBef>
                        <a:spcAft>
                          <a:spcPts val="0"/>
                        </a:spcAft>
                      </a:pPr>
                      <a:r>
                        <a:rPr lang="en-US" sz="1600" dirty="0">
                          <a:effectLst/>
                        </a:rPr>
                        <a:t>Combination</a:t>
                      </a:r>
                      <a:endParaRPr lang="en-US"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just">
                        <a:lnSpc>
                          <a:spcPct val="150000"/>
                        </a:lnSpc>
                        <a:spcBef>
                          <a:spcPts val="0"/>
                        </a:spcBef>
                        <a:spcAft>
                          <a:spcPts val="0"/>
                        </a:spcAft>
                      </a:pPr>
                      <a:r>
                        <a:rPr lang="en-US" sz="1600" dirty="0">
                          <a:effectLst/>
                        </a:rPr>
                        <a:t>Class</a:t>
                      </a:r>
                      <a:endParaRPr lang="en-US"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just">
                        <a:lnSpc>
                          <a:spcPct val="150000"/>
                        </a:lnSpc>
                        <a:spcBef>
                          <a:spcPts val="0"/>
                        </a:spcBef>
                        <a:spcAft>
                          <a:spcPts val="0"/>
                        </a:spcAft>
                      </a:pPr>
                      <a:r>
                        <a:rPr lang="en-US" sz="1600">
                          <a:effectLst/>
                        </a:rPr>
                        <a:t>Precision</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just">
                        <a:lnSpc>
                          <a:spcPct val="150000"/>
                        </a:lnSpc>
                        <a:spcBef>
                          <a:spcPts val="0"/>
                        </a:spcBef>
                        <a:spcAft>
                          <a:spcPts val="0"/>
                        </a:spcAft>
                      </a:pPr>
                      <a:r>
                        <a:rPr lang="en-US" sz="1600">
                          <a:effectLst/>
                        </a:rPr>
                        <a:t>Recall</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just">
                        <a:lnSpc>
                          <a:spcPct val="150000"/>
                        </a:lnSpc>
                        <a:spcBef>
                          <a:spcPts val="0"/>
                        </a:spcBef>
                        <a:spcAft>
                          <a:spcPts val="0"/>
                        </a:spcAft>
                      </a:pPr>
                      <a:r>
                        <a:rPr lang="en-US" sz="1600">
                          <a:effectLst/>
                        </a:rPr>
                        <a:t>F1-Score</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just">
                        <a:lnSpc>
                          <a:spcPct val="150000"/>
                        </a:lnSpc>
                        <a:spcBef>
                          <a:spcPts val="0"/>
                        </a:spcBef>
                        <a:spcAft>
                          <a:spcPts val="0"/>
                        </a:spcAft>
                      </a:pPr>
                      <a:r>
                        <a:rPr lang="en-US" sz="1600">
                          <a:effectLst/>
                        </a:rPr>
                        <a:t>Accuracy</a:t>
                      </a:r>
                      <a:endParaRPr lang="en-US" sz="16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967728224"/>
                  </a:ext>
                </a:extLst>
              </a:tr>
              <a:tr h="344578">
                <a:tc>
                  <a:txBody>
                    <a:bodyPr/>
                    <a:lstStyle/>
                    <a:p>
                      <a:pPr marL="0" marR="0" algn="just">
                        <a:lnSpc>
                          <a:spcPct val="150000"/>
                        </a:lnSpc>
                        <a:spcBef>
                          <a:spcPts val="0"/>
                        </a:spcBef>
                        <a:spcAft>
                          <a:spcPts val="0"/>
                        </a:spcAft>
                      </a:pPr>
                      <a:r>
                        <a:rPr lang="en-US" sz="1600">
                          <a:effectLst/>
                        </a:rPr>
                        <a:t> </a:t>
                      </a:r>
                      <a:endParaRPr lang="en-US" sz="1600">
                        <a:effectLst/>
                        <a:latin typeface="Times New Roman" panose="02020603050405020304" pitchFamily="18" charset="0"/>
                        <a:ea typeface="宋体" panose="02010600030101010101" pitchFamily="2" charset="-122"/>
                      </a:endParaRPr>
                    </a:p>
                  </a:txBody>
                  <a:tcPr marL="68580" marR="68580" marT="0" marB="0"/>
                </a:tc>
                <a:tc>
                  <a:txBody>
                    <a:bodyPr/>
                    <a:lstStyle/>
                    <a:p>
                      <a:pPr marL="0" marR="0" algn="just">
                        <a:lnSpc>
                          <a:spcPct val="150000"/>
                        </a:lnSpc>
                        <a:spcBef>
                          <a:spcPts val="0"/>
                        </a:spcBef>
                        <a:spcAft>
                          <a:spcPts val="0"/>
                        </a:spcAft>
                      </a:pPr>
                      <a:r>
                        <a:rPr lang="en-US" sz="1600" dirty="0">
                          <a:effectLst/>
                        </a:rPr>
                        <a:t> </a:t>
                      </a:r>
                      <a:endParaRPr lang="en-US"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r">
                        <a:lnSpc>
                          <a:spcPct val="150000"/>
                        </a:lnSpc>
                        <a:spcBef>
                          <a:spcPts val="0"/>
                        </a:spcBef>
                        <a:spcAft>
                          <a:spcPts val="0"/>
                        </a:spcAft>
                      </a:pPr>
                      <a:r>
                        <a:rPr lang="en-US" sz="1600">
                          <a:effectLst/>
                        </a:rPr>
                        <a:t>1</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r">
                        <a:lnSpc>
                          <a:spcPct val="150000"/>
                        </a:lnSpc>
                        <a:spcBef>
                          <a:spcPts val="0"/>
                        </a:spcBef>
                        <a:spcAft>
                          <a:spcPts val="0"/>
                        </a:spcAft>
                      </a:pPr>
                      <a:r>
                        <a:rPr lang="en-US" sz="1600" dirty="0">
                          <a:effectLst/>
                        </a:rPr>
                        <a:t>0.98</a:t>
                      </a:r>
                      <a:endParaRPr lang="en-US"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r">
                        <a:lnSpc>
                          <a:spcPct val="150000"/>
                        </a:lnSpc>
                        <a:spcBef>
                          <a:spcPts val="0"/>
                        </a:spcBef>
                        <a:spcAft>
                          <a:spcPts val="0"/>
                        </a:spcAft>
                      </a:pPr>
                      <a:r>
                        <a:rPr lang="en-US" sz="1600">
                          <a:effectLst/>
                        </a:rPr>
                        <a:t>0.53</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r">
                        <a:lnSpc>
                          <a:spcPct val="150000"/>
                        </a:lnSpc>
                        <a:spcBef>
                          <a:spcPts val="0"/>
                        </a:spcBef>
                        <a:spcAft>
                          <a:spcPts val="0"/>
                        </a:spcAft>
                      </a:pPr>
                      <a:r>
                        <a:rPr lang="en-US" sz="1600">
                          <a:effectLst/>
                        </a:rPr>
                        <a:t>0.69</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just">
                        <a:lnSpc>
                          <a:spcPct val="150000"/>
                        </a:lnSpc>
                        <a:spcBef>
                          <a:spcPts val="0"/>
                        </a:spcBef>
                        <a:spcAft>
                          <a:spcPts val="0"/>
                        </a:spcAft>
                      </a:pPr>
                      <a:r>
                        <a:rPr lang="en-US" sz="1600">
                          <a:effectLst/>
                        </a:rPr>
                        <a:t> </a:t>
                      </a:r>
                      <a:endParaRPr lang="en-US" sz="16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449505925"/>
                  </a:ext>
                </a:extLst>
              </a:tr>
              <a:tr h="344578">
                <a:tc>
                  <a:txBody>
                    <a:bodyPr/>
                    <a:lstStyle/>
                    <a:p>
                      <a:pPr marL="0" marR="0" algn="just">
                        <a:lnSpc>
                          <a:spcPct val="150000"/>
                        </a:lnSpc>
                        <a:spcBef>
                          <a:spcPts val="0"/>
                        </a:spcBef>
                        <a:spcAft>
                          <a:spcPts val="0"/>
                        </a:spcAft>
                      </a:pPr>
                      <a:r>
                        <a:rPr lang="en-US" sz="1600">
                          <a:effectLst/>
                        </a:rPr>
                        <a:t>Boosting</a:t>
                      </a:r>
                      <a:endParaRPr lang="en-US" sz="1600">
                        <a:effectLst/>
                        <a:latin typeface="Times New Roman" panose="02020603050405020304" pitchFamily="18" charset="0"/>
                        <a:ea typeface="宋体" panose="02010600030101010101" pitchFamily="2" charset="-122"/>
                      </a:endParaRPr>
                    </a:p>
                  </a:txBody>
                  <a:tcPr marL="68580" marR="68580" marT="0" marB="0"/>
                </a:tc>
                <a:tc>
                  <a:txBody>
                    <a:bodyPr/>
                    <a:lstStyle/>
                    <a:p>
                      <a:pPr marL="0" marR="0" algn="just">
                        <a:lnSpc>
                          <a:spcPct val="150000"/>
                        </a:lnSpc>
                        <a:spcBef>
                          <a:spcPts val="0"/>
                        </a:spcBef>
                        <a:spcAft>
                          <a:spcPts val="0"/>
                        </a:spcAft>
                      </a:pPr>
                      <a:r>
                        <a:rPr lang="en-US" sz="1600" dirty="0">
                          <a:effectLst/>
                        </a:rPr>
                        <a:t>MNB</a:t>
                      </a:r>
                      <a:endParaRPr lang="en-US"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r">
                        <a:lnSpc>
                          <a:spcPct val="150000"/>
                        </a:lnSpc>
                        <a:spcBef>
                          <a:spcPts val="0"/>
                        </a:spcBef>
                        <a:spcAft>
                          <a:spcPts val="0"/>
                        </a:spcAft>
                      </a:pPr>
                      <a:r>
                        <a:rPr lang="en-US" sz="1600">
                          <a:effectLst/>
                        </a:rPr>
                        <a:t>2</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r">
                        <a:lnSpc>
                          <a:spcPct val="150000"/>
                        </a:lnSpc>
                        <a:spcBef>
                          <a:spcPts val="0"/>
                        </a:spcBef>
                        <a:spcAft>
                          <a:spcPts val="0"/>
                        </a:spcAft>
                      </a:pPr>
                      <a:r>
                        <a:rPr lang="en-US" sz="1600" dirty="0">
                          <a:effectLst/>
                        </a:rPr>
                        <a:t>0.44</a:t>
                      </a:r>
                      <a:endParaRPr lang="en-US"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r">
                        <a:lnSpc>
                          <a:spcPct val="150000"/>
                        </a:lnSpc>
                        <a:spcBef>
                          <a:spcPts val="0"/>
                        </a:spcBef>
                        <a:spcAft>
                          <a:spcPts val="0"/>
                        </a:spcAft>
                      </a:pPr>
                      <a:r>
                        <a:rPr lang="en-US" sz="1600">
                          <a:effectLst/>
                        </a:rPr>
                        <a:t>1.00</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r">
                        <a:lnSpc>
                          <a:spcPct val="150000"/>
                        </a:lnSpc>
                        <a:spcBef>
                          <a:spcPts val="0"/>
                        </a:spcBef>
                        <a:spcAft>
                          <a:spcPts val="0"/>
                        </a:spcAft>
                      </a:pPr>
                      <a:r>
                        <a:rPr lang="en-US" sz="1600">
                          <a:effectLst/>
                        </a:rPr>
                        <a:t>0.61</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just">
                        <a:lnSpc>
                          <a:spcPct val="150000"/>
                        </a:lnSpc>
                        <a:spcBef>
                          <a:spcPts val="0"/>
                        </a:spcBef>
                        <a:spcAft>
                          <a:spcPts val="0"/>
                        </a:spcAft>
                      </a:pPr>
                      <a:r>
                        <a:rPr lang="en-US" sz="1600">
                          <a:effectLst/>
                        </a:rPr>
                        <a:t>0.590</a:t>
                      </a:r>
                      <a:endParaRPr lang="en-US" sz="16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04712019"/>
                  </a:ext>
                </a:extLst>
              </a:tr>
              <a:tr h="344578">
                <a:tc>
                  <a:txBody>
                    <a:bodyPr/>
                    <a:lstStyle/>
                    <a:p>
                      <a:pPr marL="0" marR="0" algn="just">
                        <a:lnSpc>
                          <a:spcPct val="150000"/>
                        </a:lnSpc>
                        <a:spcBef>
                          <a:spcPts val="0"/>
                        </a:spcBef>
                        <a:spcAft>
                          <a:spcPts val="0"/>
                        </a:spcAft>
                      </a:pPr>
                      <a:r>
                        <a:rPr lang="en-US" sz="1600">
                          <a:effectLst/>
                        </a:rPr>
                        <a:t> </a:t>
                      </a:r>
                      <a:endParaRPr lang="en-US" sz="1600">
                        <a:effectLst/>
                        <a:latin typeface="Times New Roman" panose="02020603050405020304" pitchFamily="18" charset="0"/>
                        <a:ea typeface="宋体" panose="02010600030101010101" pitchFamily="2" charset="-122"/>
                      </a:endParaRPr>
                    </a:p>
                  </a:txBody>
                  <a:tcPr marL="68580" marR="68580" marT="0" marB="0"/>
                </a:tc>
                <a:tc>
                  <a:txBody>
                    <a:bodyPr/>
                    <a:lstStyle/>
                    <a:p>
                      <a:pPr marL="0" marR="0" algn="just">
                        <a:lnSpc>
                          <a:spcPct val="150000"/>
                        </a:lnSpc>
                        <a:spcBef>
                          <a:spcPts val="0"/>
                        </a:spcBef>
                        <a:spcAft>
                          <a:spcPts val="0"/>
                        </a:spcAft>
                      </a:pPr>
                      <a:r>
                        <a:rPr lang="en-US" sz="1600" dirty="0">
                          <a:effectLst/>
                        </a:rPr>
                        <a:t> </a:t>
                      </a:r>
                      <a:endParaRPr lang="en-US"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r">
                        <a:lnSpc>
                          <a:spcPct val="150000"/>
                        </a:lnSpc>
                        <a:spcBef>
                          <a:spcPts val="0"/>
                        </a:spcBef>
                        <a:spcAft>
                          <a:spcPts val="0"/>
                        </a:spcAft>
                      </a:pPr>
                      <a:r>
                        <a:rPr lang="en-US" sz="1600">
                          <a:effectLst/>
                        </a:rPr>
                        <a:t>3</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r">
                        <a:lnSpc>
                          <a:spcPct val="150000"/>
                        </a:lnSpc>
                        <a:spcBef>
                          <a:spcPts val="0"/>
                        </a:spcBef>
                        <a:spcAft>
                          <a:spcPts val="0"/>
                        </a:spcAft>
                      </a:pPr>
                      <a:r>
                        <a:rPr lang="en-US" sz="1600" dirty="0">
                          <a:effectLst/>
                        </a:rPr>
                        <a:t>0.97</a:t>
                      </a:r>
                      <a:endParaRPr lang="en-US"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r">
                        <a:lnSpc>
                          <a:spcPct val="150000"/>
                        </a:lnSpc>
                        <a:spcBef>
                          <a:spcPts val="0"/>
                        </a:spcBef>
                        <a:spcAft>
                          <a:spcPts val="0"/>
                        </a:spcAft>
                      </a:pPr>
                      <a:r>
                        <a:rPr lang="en-US" sz="1600">
                          <a:effectLst/>
                        </a:rPr>
                        <a:t>0.29</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r">
                        <a:lnSpc>
                          <a:spcPct val="150000"/>
                        </a:lnSpc>
                        <a:spcBef>
                          <a:spcPts val="0"/>
                        </a:spcBef>
                        <a:spcAft>
                          <a:spcPts val="0"/>
                        </a:spcAft>
                      </a:pPr>
                      <a:r>
                        <a:rPr lang="en-US" sz="1600">
                          <a:effectLst/>
                        </a:rPr>
                        <a:t>0.44</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just">
                        <a:lnSpc>
                          <a:spcPct val="150000"/>
                        </a:lnSpc>
                        <a:spcBef>
                          <a:spcPts val="0"/>
                        </a:spcBef>
                        <a:spcAft>
                          <a:spcPts val="0"/>
                        </a:spcAft>
                      </a:pPr>
                      <a:r>
                        <a:rPr lang="en-US" sz="1600">
                          <a:effectLst/>
                        </a:rPr>
                        <a:t> </a:t>
                      </a:r>
                      <a:endParaRPr lang="en-US" sz="16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497768782"/>
                  </a:ext>
                </a:extLst>
              </a:tr>
              <a:tr h="344578">
                <a:tc>
                  <a:txBody>
                    <a:bodyPr/>
                    <a:lstStyle/>
                    <a:p>
                      <a:pPr marL="0" marR="0" algn="just">
                        <a:lnSpc>
                          <a:spcPct val="150000"/>
                        </a:lnSpc>
                        <a:spcBef>
                          <a:spcPts val="0"/>
                        </a:spcBef>
                        <a:spcAft>
                          <a:spcPts val="0"/>
                        </a:spcAft>
                      </a:pPr>
                      <a:r>
                        <a:rPr lang="en-US" sz="1600">
                          <a:effectLst/>
                        </a:rPr>
                        <a:t> </a:t>
                      </a:r>
                      <a:endParaRPr lang="en-US" sz="1600">
                        <a:effectLst/>
                        <a:latin typeface="Times New Roman" panose="02020603050405020304" pitchFamily="18" charset="0"/>
                        <a:ea typeface="宋体" panose="02010600030101010101" pitchFamily="2" charset="-122"/>
                      </a:endParaRPr>
                    </a:p>
                  </a:txBody>
                  <a:tcPr marL="68580" marR="68580" marT="0" marB="0"/>
                </a:tc>
                <a:tc>
                  <a:txBody>
                    <a:bodyPr/>
                    <a:lstStyle/>
                    <a:p>
                      <a:pPr marL="0" marR="0" algn="just">
                        <a:lnSpc>
                          <a:spcPct val="150000"/>
                        </a:lnSpc>
                        <a:spcBef>
                          <a:spcPts val="0"/>
                        </a:spcBef>
                        <a:spcAft>
                          <a:spcPts val="0"/>
                        </a:spcAft>
                      </a:pPr>
                      <a:r>
                        <a:rPr lang="en-US" sz="1600" dirty="0">
                          <a:effectLst/>
                        </a:rPr>
                        <a:t> </a:t>
                      </a:r>
                      <a:endParaRPr lang="en-US"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r">
                        <a:lnSpc>
                          <a:spcPct val="150000"/>
                        </a:lnSpc>
                        <a:spcBef>
                          <a:spcPts val="0"/>
                        </a:spcBef>
                        <a:spcAft>
                          <a:spcPts val="0"/>
                        </a:spcAft>
                      </a:pPr>
                      <a:r>
                        <a:rPr lang="en-US" sz="1600">
                          <a:effectLst/>
                        </a:rPr>
                        <a:t>1</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r">
                        <a:lnSpc>
                          <a:spcPct val="150000"/>
                        </a:lnSpc>
                        <a:spcBef>
                          <a:spcPts val="0"/>
                        </a:spcBef>
                        <a:spcAft>
                          <a:spcPts val="0"/>
                        </a:spcAft>
                      </a:pPr>
                      <a:r>
                        <a:rPr lang="en-US" sz="1600">
                          <a:effectLst/>
                        </a:rPr>
                        <a:t>1.00</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r">
                        <a:lnSpc>
                          <a:spcPct val="150000"/>
                        </a:lnSpc>
                        <a:spcBef>
                          <a:spcPts val="0"/>
                        </a:spcBef>
                        <a:spcAft>
                          <a:spcPts val="0"/>
                        </a:spcAft>
                      </a:pPr>
                      <a:r>
                        <a:rPr lang="en-US" sz="1600" dirty="0">
                          <a:effectLst/>
                        </a:rPr>
                        <a:t>0.54</a:t>
                      </a:r>
                      <a:endParaRPr lang="en-US"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r">
                        <a:lnSpc>
                          <a:spcPct val="150000"/>
                        </a:lnSpc>
                        <a:spcBef>
                          <a:spcPts val="0"/>
                        </a:spcBef>
                        <a:spcAft>
                          <a:spcPts val="0"/>
                        </a:spcAft>
                      </a:pPr>
                      <a:r>
                        <a:rPr lang="en-US" sz="1600">
                          <a:effectLst/>
                        </a:rPr>
                        <a:t>0.70</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just">
                        <a:lnSpc>
                          <a:spcPct val="150000"/>
                        </a:lnSpc>
                        <a:spcBef>
                          <a:spcPts val="0"/>
                        </a:spcBef>
                        <a:spcAft>
                          <a:spcPts val="0"/>
                        </a:spcAft>
                      </a:pPr>
                      <a:r>
                        <a:rPr lang="en-US" sz="1600">
                          <a:effectLst/>
                        </a:rPr>
                        <a:t> </a:t>
                      </a:r>
                      <a:endParaRPr lang="en-US" sz="16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203998996"/>
                  </a:ext>
                </a:extLst>
              </a:tr>
              <a:tr h="344578">
                <a:tc>
                  <a:txBody>
                    <a:bodyPr/>
                    <a:lstStyle/>
                    <a:p>
                      <a:pPr marL="0" marR="0" algn="just">
                        <a:lnSpc>
                          <a:spcPct val="150000"/>
                        </a:lnSpc>
                        <a:spcBef>
                          <a:spcPts val="0"/>
                        </a:spcBef>
                        <a:spcAft>
                          <a:spcPts val="0"/>
                        </a:spcAft>
                      </a:pPr>
                      <a:r>
                        <a:rPr lang="en-US" sz="1600">
                          <a:effectLst/>
                        </a:rPr>
                        <a:t>Stacking</a:t>
                      </a:r>
                      <a:endParaRPr lang="en-US" sz="1600">
                        <a:effectLst/>
                        <a:latin typeface="Times New Roman" panose="02020603050405020304" pitchFamily="18" charset="0"/>
                        <a:ea typeface="宋体" panose="02010600030101010101" pitchFamily="2" charset="-122"/>
                      </a:endParaRPr>
                    </a:p>
                  </a:txBody>
                  <a:tcPr marL="68580" marR="68580" marT="0" marB="0"/>
                </a:tc>
                <a:tc>
                  <a:txBody>
                    <a:bodyPr/>
                    <a:lstStyle/>
                    <a:p>
                      <a:pPr marL="0" marR="0" algn="just">
                        <a:lnSpc>
                          <a:spcPct val="150000"/>
                        </a:lnSpc>
                        <a:spcBef>
                          <a:spcPts val="0"/>
                        </a:spcBef>
                        <a:spcAft>
                          <a:spcPts val="0"/>
                        </a:spcAft>
                      </a:pPr>
                      <a:r>
                        <a:rPr lang="en-US" sz="1600">
                          <a:effectLst/>
                        </a:rPr>
                        <a:t>DT, SVM***</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r">
                        <a:lnSpc>
                          <a:spcPct val="150000"/>
                        </a:lnSpc>
                        <a:spcBef>
                          <a:spcPts val="0"/>
                        </a:spcBef>
                        <a:spcAft>
                          <a:spcPts val="0"/>
                        </a:spcAft>
                      </a:pPr>
                      <a:r>
                        <a:rPr lang="en-US" sz="1600" dirty="0">
                          <a:effectLst/>
                        </a:rPr>
                        <a:t>2</a:t>
                      </a:r>
                      <a:endParaRPr lang="en-US"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r">
                        <a:lnSpc>
                          <a:spcPct val="150000"/>
                        </a:lnSpc>
                        <a:spcBef>
                          <a:spcPts val="0"/>
                        </a:spcBef>
                        <a:spcAft>
                          <a:spcPts val="0"/>
                        </a:spcAft>
                      </a:pPr>
                      <a:r>
                        <a:rPr lang="en-US" sz="1600">
                          <a:effectLst/>
                        </a:rPr>
                        <a:t>0.45</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r">
                        <a:lnSpc>
                          <a:spcPct val="150000"/>
                        </a:lnSpc>
                        <a:spcBef>
                          <a:spcPts val="0"/>
                        </a:spcBef>
                        <a:spcAft>
                          <a:spcPts val="0"/>
                        </a:spcAft>
                      </a:pPr>
                      <a:r>
                        <a:rPr lang="en-US" sz="1600">
                          <a:effectLst/>
                        </a:rPr>
                        <a:t>0.98</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r">
                        <a:lnSpc>
                          <a:spcPct val="150000"/>
                        </a:lnSpc>
                        <a:spcBef>
                          <a:spcPts val="0"/>
                        </a:spcBef>
                        <a:spcAft>
                          <a:spcPts val="0"/>
                        </a:spcAft>
                      </a:pPr>
                      <a:r>
                        <a:rPr lang="en-US" sz="1600">
                          <a:effectLst/>
                        </a:rPr>
                        <a:t>0.62</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just">
                        <a:lnSpc>
                          <a:spcPct val="150000"/>
                        </a:lnSpc>
                        <a:spcBef>
                          <a:spcPts val="0"/>
                        </a:spcBef>
                        <a:spcAft>
                          <a:spcPts val="0"/>
                        </a:spcAft>
                      </a:pPr>
                      <a:r>
                        <a:rPr lang="en-US" sz="1600">
                          <a:effectLst/>
                        </a:rPr>
                        <a:t>0.616</a:t>
                      </a:r>
                      <a:endParaRPr lang="en-US" sz="16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924877080"/>
                  </a:ext>
                </a:extLst>
              </a:tr>
              <a:tr h="344578">
                <a:tc>
                  <a:txBody>
                    <a:bodyPr/>
                    <a:lstStyle/>
                    <a:p>
                      <a:pPr marL="0" marR="0" algn="just">
                        <a:lnSpc>
                          <a:spcPct val="150000"/>
                        </a:lnSpc>
                        <a:spcBef>
                          <a:spcPts val="0"/>
                        </a:spcBef>
                        <a:spcAft>
                          <a:spcPts val="0"/>
                        </a:spcAft>
                      </a:pPr>
                      <a:r>
                        <a:rPr lang="en-US" sz="1600">
                          <a:effectLst/>
                        </a:rPr>
                        <a:t> </a:t>
                      </a:r>
                      <a:endParaRPr lang="en-US" sz="1600">
                        <a:effectLst/>
                        <a:latin typeface="Times New Roman" panose="02020603050405020304" pitchFamily="18" charset="0"/>
                        <a:ea typeface="宋体" panose="02010600030101010101" pitchFamily="2" charset="-122"/>
                      </a:endParaRPr>
                    </a:p>
                  </a:txBody>
                  <a:tcPr marL="68580" marR="68580" marT="0" marB="0"/>
                </a:tc>
                <a:tc>
                  <a:txBody>
                    <a:bodyPr/>
                    <a:lstStyle/>
                    <a:p>
                      <a:pPr marL="0" marR="0" algn="just">
                        <a:lnSpc>
                          <a:spcPct val="150000"/>
                        </a:lnSpc>
                        <a:spcBef>
                          <a:spcPts val="0"/>
                        </a:spcBef>
                        <a:spcAft>
                          <a:spcPts val="0"/>
                        </a:spcAft>
                      </a:pPr>
                      <a:r>
                        <a:rPr lang="en-US" sz="1600">
                          <a:effectLst/>
                        </a:rPr>
                        <a:t> </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r">
                        <a:lnSpc>
                          <a:spcPct val="150000"/>
                        </a:lnSpc>
                        <a:spcBef>
                          <a:spcPts val="0"/>
                        </a:spcBef>
                        <a:spcAft>
                          <a:spcPts val="0"/>
                        </a:spcAft>
                      </a:pPr>
                      <a:r>
                        <a:rPr lang="en-US" sz="1600">
                          <a:effectLst/>
                        </a:rPr>
                        <a:t>3</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r">
                        <a:lnSpc>
                          <a:spcPct val="150000"/>
                        </a:lnSpc>
                        <a:spcBef>
                          <a:spcPts val="0"/>
                        </a:spcBef>
                        <a:spcAft>
                          <a:spcPts val="0"/>
                        </a:spcAft>
                      </a:pPr>
                      <a:r>
                        <a:rPr lang="en-US" sz="1600" dirty="0">
                          <a:effectLst/>
                        </a:rPr>
                        <a:t>0.96</a:t>
                      </a:r>
                      <a:endParaRPr lang="en-US"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r">
                        <a:lnSpc>
                          <a:spcPct val="150000"/>
                        </a:lnSpc>
                        <a:spcBef>
                          <a:spcPts val="0"/>
                        </a:spcBef>
                        <a:spcAft>
                          <a:spcPts val="0"/>
                        </a:spcAft>
                      </a:pPr>
                      <a:r>
                        <a:rPr lang="en-US" sz="1600" dirty="0">
                          <a:effectLst/>
                        </a:rPr>
                        <a:t>0.36</a:t>
                      </a:r>
                      <a:endParaRPr lang="en-US"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r">
                        <a:lnSpc>
                          <a:spcPct val="150000"/>
                        </a:lnSpc>
                        <a:spcBef>
                          <a:spcPts val="0"/>
                        </a:spcBef>
                        <a:spcAft>
                          <a:spcPts val="0"/>
                        </a:spcAft>
                      </a:pPr>
                      <a:r>
                        <a:rPr lang="en-US" sz="1600">
                          <a:effectLst/>
                        </a:rPr>
                        <a:t>0.72</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just">
                        <a:lnSpc>
                          <a:spcPct val="150000"/>
                        </a:lnSpc>
                        <a:spcBef>
                          <a:spcPts val="0"/>
                        </a:spcBef>
                        <a:spcAft>
                          <a:spcPts val="0"/>
                        </a:spcAft>
                      </a:pPr>
                      <a:r>
                        <a:rPr lang="en-US" sz="1600">
                          <a:effectLst/>
                        </a:rPr>
                        <a:t> </a:t>
                      </a:r>
                      <a:endParaRPr lang="en-US" sz="16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843180956"/>
                  </a:ext>
                </a:extLst>
              </a:tr>
              <a:tr h="344578">
                <a:tc>
                  <a:txBody>
                    <a:bodyPr/>
                    <a:lstStyle/>
                    <a:p>
                      <a:pPr marL="0" marR="0" algn="just">
                        <a:lnSpc>
                          <a:spcPct val="150000"/>
                        </a:lnSpc>
                        <a:spcBef>
                          <a:spcPts val="0"/>
                        </a:spcBef>
                        <a:spcAft>
                          <a:spcPts val="0"/>
                        </a:spcAft>
                      </a:pPr>
                      <a:r>
                        <a:rPr lang="en-US" sz="1600">
                          <a:effectLst/>
                        </a:rPr>
                        <a:t> </a:t>
                      </a:r>
                      <a:endParaRPr lang="en-US" sz="1600">
                        <a:effectLst/>
                        <a:latin typeface="Times New Roman" panose="02020603050405020304" pitchFamily="18" charset="0"/>
                        <a:ea typeface="宋体" panose="02010600030101010101" pitchFamily="2" charset="-122"/>
                      </a:endParaRPr>
                    </a:p>
                  </a:txBody>
                  <a:tcPr marL="68580" marR="68580" marT="0" marB="0"/>
                </a:tc>
                <a:tc>
                  <a:txBody>
                    <a:bodyPr/>
                    <a:lstStyle/>
                    <a:p>
                      <a:pPr marL="0" marR="0" algn="just">
                        <a:lnSpc>
                          <a:spcPct val="150000"/>
                        </a:lnSpc>
                        <a:spcBef>
                          <a:spcPts val="0"/>
                        </a:spcBef>
                        <a:spcAft>
                          <a:spcPts val="0"/>
                        </a:spcAft>
                      </a:pPr>
                      <a:r>
                        <a:rPr lang="en-US" sz="1600">
                          <a:effectLst/>
                        </a:rPr>
                        <a:t> </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r">
                        <a:lnSpc>
                          <a:spcPct val="150000"/>
                        </a:lnSpc>
                        <a:spcBef>
                          <a:spcPts val="0"/>
                        </a:spcBef>
                        <a:spcAft>
                          <a:spcPts val="0"/>
                        </a:spcAft>
                      </a:pPr>
                      <a:r>
                        <a:rPr lang="en-US" sz="1600">
                          <a:effectLst/>
                        </a:rPr>
                        <a:t>1</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r">
                        <a:lnSpc>
                          <a:spcPct val="150000"/>
                        </a:lnSpc>
                        <a:spcBef>
                          <a:spcPts val="0"/>
                        </a:spcBef>
                        <a:spcAft>
                          <a:spcPts val="0"/>
                        </a:spcAft>
                      </a:pPr>
                      <a:r>
                        <a:rPr lang="en-US" sz="1600" dirty="0">
                          <a:effectLst/>
                        </a:rPr>
                        <a:t>0.99</a:t>
                      </a:r>
                      <a:endParaRPr lang="en-US"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r">
                        <a:lnSpc>
                          <a:spcPct val="150000"/>
                        </a:lnSpc>
                        <a:spcBef>
                          <a:spcPts val="0"/>
                        </a:spcBef>
                        <a:spcAft>
                          <a:spcPts val="0"/>
                        </a:spcAft>
                      </a:pPr>
                      <a:r>
                        <a:rPr lang="en-US" sz="1600">
                          <a:effectLst/>
                        </a:rPr>
                        <a:t>0.61</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r">
                        <a:lnSpc>
                          <a:spcPct val="150000"/>
                        </a:lnSpc>
                        <a:spcBef>
                          <a:spcPts val="0"/>
                        </a:spcBef>
                        <a:spcAft>
                          <a:spcPts val="0"/>
                        </a:spcAft>
                      </a:pPr>
                      <a:r>
                        <a:rPr lang="en-US" sz="1600">
                          <a:effectLst/>
                        </a:rPr>
                        <a:t>0.75</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just">
                        <a:lnSpc>
                          <a:spcPct val="150000"/>
                        </a:lnSpc>
                        <a:spcBef>
                          <a:spcPts val="0"/>
                        </a:spcBef>
                        <a:spcAft>
                          <a:spcPts val="0"/>
                        </a:spcAft>
                      </a:pPr>
                      <a:r>
                        <a:rPr lang="en-US" sz="1600">
                          <a:effectLst/>
                        </a:rPr>
                        <a:t> </a:t>
                      </a:r>
                      <a:endParaRPr lang="en-US" sz="16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370661880"/>
                  </a:ext>
                </a:extLst>
              </a:tr>
              <a:tr h="344578">
                <a:tc>
                  <a:txBody>
                    <a:bodyPr/>
                    <a:lstStyle/>
                    <a:p>
                      <a:pPr marL="0" marR="0" algn="just">
                        <a:lnSpc>
                          <a:spcPct val="150000"/>
                        </a:lnSpc>
                        <a:spcBef>
                          <a:spcPts val="0"/>
                        </a:spcBef>
                        <a:spcAft>
                          <a:spcPts val="0"/>
                        </a:spcAft>
                      </a:pPr>
                      <a:r>
                        <a:rPr lang="en-US" sz="1600">
                          <a:effectLst/>
                        </a:rPr>
                        <a:t>Stacking</a:t>
                      </a:r>
                      <a:endParaRPr lang="en-US" sz="1600">
                        <a:effectLst/>
                        <a:latin typeface="Times New Roman" panose="02020603050405020304" pitchFamily="18" charset="0"/>
                        <a:ea typeface="宋体" panose="02010600030101010101" pitchFamily="2" charset="-122"/>
                      </a:endParaRPr>
                    </a:p>
                  </a:txBody>
                  <a:tcPr marL="68580" marR="68580" marT="0" marB="0"/>
                </a:tc>
                <a:tc>
                  <a:txBody>
                    <a:bodyPr/>
                    <a:lstStyle/>
                    <a:p>
                      <a:pPr marL="0" marR="0" algn="just">
                        <a:lnSpc>
                          <a:spcPct val="150000"/>
                        </a:lnSpc>
                        <a:spcBef>
                          <a:spcPts val="0"/>
                        </a:spcBef>
                        <a:spcAft>
                          <a:spcPts val="0"/>
                        </a:spcAft>
                      </a:pPr>
                      <a:r>
                        <a:rPr lang="en-US" sz="1600">
                          <a:effectLst/>
                        </a:rPr>
                        <a:t>DT, LR***</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r">
                        <a:lnSpc>
                          <a:spcPct val="150000"/>
                        </a:lnSpc>
                        <a:spcBef>
                          <a:spcPts val="0"/>
                        </a:spcBef>
                        <a:spcAft>
                          <a:spcPts val="0"/>
                        </a:spcAft>
                      </a:pPr>
                      <a:r>
                        <a:rPr lang="en-US" sz="1600">
                          <a:effectLst/>
                        </a:rPr>
                        <a:t>2</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r">
                        <a:lnSpc>
                          <a:spcPct val="150000"/>
                        </a:lnSpc>
                        <a:spcBef>
                          <a:spcPts val="0"/>
                        </a:spcBef>
                        <a:spcAft>
                          <a:spcPts val="0"/>
                        </a:spcAft>
                      </a:pPr>
                      <a:r>
                        <a:rPr lang="en-US" sz="1600">
                          <a:effectLst/>
                        </a:rPr>
                        <a:t>0.46</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r">
                        <a:lnSpc>
                          <a:spcPct val="150000"/>
                        </a:lnSpc>
                        <a:spcBef>
                          <a:spcPts val="0"/>
                        </a:spcBef>
                        <a:spcAft>
                          <a:spcPts val="0"/>
                        </a:spcAft>
                      </a:pPr>
                      <a:r>
                        <a:rPr lang="en-US" sz="1600" dirty="0">
                          <a:effectLst/>
                        </a:rPr>
                        <a:t>0.98</a:t>
                      </a:r>
                      <a:endParaRPr lang="en-US"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r">
                        <a:lnSpc>
                          <a:spcPct val="150000"/>
                        </a:lnSpc>
                        <a:spcBef>
                          <a:spcPts val="0"/>
                        </a:spcBef>
                        <a:spcAft>
                          <a:spcPts val="0"/>
                        </a:spcAft>
                      </a:pPr>
                      <a:r>
                        <a:rPr lang="en-US" sz="1600">
                          <a:effectLst/>
                        </a:rPr>
                        <a:t>0.63</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just">
                        <a:lnSpc>
                          <a:spcPct val="150000"/>
                        </a:lnSpc>
                        <a:spcBef>
                          <a:spcPts val="0"/>
                        </a:spcBef>
                        <a:spcAft>
                          <a:spcPts val="0"/>
                        </a:spcAft>
                      </a:pPr>
                      <a:r>
                        <a:rPr lang="en-US" sz="1600">
                          <a:effectLst/>
                        </a:rPr>
                        <a:t>0.631</a:t>
                      </a:r>
                      <a:endParaRPr lang="en-US" sz="16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275855320"/>
                  </a:ext>
                </a:extLst>
              </a:tr>
              <a:tr h="344578">
                <a:tc>
                  <a:txBody>
                    <a:bodyPr/>
                    <a:lstStyle/>
                    <a:p>
                      <a:pPr marL="0" marR="0" algn="just">
                        <a:lnSpc>
                          <a:spcPct val="150000"/>
                        </a:lnSpc>
                        <a:spcBef>
                          <a:spcPts val="0"/>
                        </a:spcBef>
                        <a:spcAft>
                          <a:spcPts val="0"/>
                        </a:spcAft>
                      </a:pPr>
                      <a:r>
                        <a:rPr lang="en-US" sz="1600">
                          <a:effectLst/>
                        </a:rPr>
                        <a:t> </a:t>
                      </a:r>
                      <a:endParaRPr lang="en-US" sz="1600">
                        <a:effectLst/>
                        <a:latin typeface="Times New Roman" panose="02020603050405020304" pitchFamily="18" charset="0"/>
                        <a:ea typeface="宋体" panose="02010600030101010101" pitchFamily="2" charset="-122"/>
                      </a:endParaRPr>
                    </a:p>
                  </a:txBody>
                  <a:tcPr marL="68580" marR="68580" marT="0" marB="0"/>
                </a:tc>
                <a:tc>
                  <a:txBody>
                    <a:bodyPr/>
                    <a:lstStyle/>
                    <a:p>
                      <a:pPr marL="0" marR="0" algn="just">
                        <a:lnSpc>
                          <a:spcPct val="150000"/>
                        </a:lnSpc>
                        <a:spcBef>
                          <a:spcPts val="0"/>
                        </a:spcBef>
                        <a:spcAft>
                          <a:spcPts val="0"/>
                        </a:spcAft>
                      </a:pPr>
                      <a:r>
                        <a:rPr lang="en-US" sz="1600">
                          <a:effectLst/>
                        </a:rPr>
                        <a:t> </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r">
                        <a:lnSpc>
                          <a:spcPct val="150000"/>
                        </a:lnSpc>
                        <a:spcBef>
                          <a:spcPts val="0"/>
                        </a:spcBef>
                        <a:spcAft>
                          <a:spcPts val="0"/>
                        </a:spcAft>
                      </a:pPr>
                      <a:r>
                        <a:rPr lang="en-US" sz="1600">
                          <a:effectLst/>
                        </a:rPr>
                        <a:t>3</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r">
                        <a:lnSpc>
                          <a:spcPct val="150000"/>
                        </a:lnSpc>
                        <a:spcBef>
                          <a:spcPts val="0"/>
                        </a:spcBef>
                        <a:spcAft>
                          <a:spcPts val="0"/>
                        </a:spcAft>
                      </a:pPr>
                      <a:r>
                        <a:rPr lang="en-US" sz="1600">
                          <a:effectLst/>
                        </a:rPr>
                        <a:t>0.96</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r">
                        <a:lnSpc>
                          <a:spcPct val="150000"/>
                        </a:lnSpc>
                        <a:spcBef>
                          <a:spcPts val="0"/>
                        </a:spcBef>
                        <a:spcAft>
                          <a:spcPts val="0"/>
                        </a:spcAft>
                      </a:pPr>
                      <a:r>
                        <a:rPr lang="en-US" sz="1600">
                          <a:effectLst/>
                        </a:rPr>
                        <a:t>0.34</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r">
                        <a:lnSpc>
                          <a:spcPct val="150000"/>
                        </a:lnSpc>
                        <a:spcBef>
                          <a:spcPts val="0"/>
                        </a:spcBef>
                        <a:spcAft>
                          <a:spcPts val="0"/>
                        </a:spcAft>
                      </a:pPr>
                      <a:r>
                        <a:rPr lang="en-US" sz="1600" dirty="0">
                          <a:effectLst/>
                        </a:rPr>
                        <a:t>0.51</a:t>
                      </a:r>
                      <a:endParaRPr lang="en-US"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just">
                        <a:lnSpc>
                          <a:spcPct val="150000"/>
                        </a:lnSpc>
                        <a:spcBef>
                          <a:spcPts val="0"/>
                        </a:spcBef>
                        <a:spcAft>
                          <a:spcPts val="0"/>
                        </a:spcAft>
                      </a:pPr>
                      <a:r>
                        <a:rPr lang="en-US" sz="1600">
                          <a:effectLst/>
                        </a:rPr>
                        <a:t> </a:t>
                      </a:r>
                      <a:endParaRPr lang="en-US" sz="16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744042029"/>
                  </a:ext>
                </a:extLst>
              </a:tr>
              <a:tr h="344578">
                <a:tc>
                  <a:txBody>
                    <a:bodyPr/>
                    <a:lstStyle/>
                    <a:p>
                      <a:pPr marL="0" marR="0" algn="just">
                        <a:lnSpc>
                          <a:spcPct val="150000"/>
                        </a:lnSpc>
                        <a:spcBef>
                          <a:spcPts val="0"/>
                        </a:spcBef>
                        <a:spcAft>
                          <a:spcPts val="0"/>
                        </a:spcAft>
                      </a:pPr>
                      <a:r>
                        <a:rPr lang="en-US" sz="1600">
                          <a:effectLst/>
                        </a:rPr>
                        <a:t> </a:t>
                      </a:r>
                      <a:endParaRPr lang="en-US" sz="1600">
                        <a:effectLst/>
                        <a:latin typeface="Times New Roman" panose="02020603050405020304" pitchFamily="18" charset="0"/>
                        <a:ea typeface="宋体" panose="02010600030101010101" pitchFamily="2" charset="-122"/>
                      </a:endParaRPr>
                    </a:p>
                  </a:txBody>
                  <a:tcPr marL="68580" marR="68580" marT="0" marB="0"/>
                </a:tc>
                <a:tc>
                  <a:txBody>
                    <a:bodyPr/>
                    <a:lstStyle/>
                    <a:p>
                      <a:pPr marL="0" marR="0" algn="just">
                        <a:lnSpc>
                          <a:spcPct val="150000"/>
                        </a:lnSpc>
                        <a:spcBef>
                          <a:spcPts val="0"/>
                        </a:spcBef>
                        <a:spcAft>
                          <a:spcPts val="0"/>
                        </a:spcAft>
                      </a:pPr>
                      <a:r>
                        <a:rPr lang="en-US" sz="1600">
                          <a:effectLst/>
                        </a:rPr>
                        <a:t> </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r">
                        <a:lnSpc>
                          <a:spcPct val="150000"/>
                        </a:lnSpc>
                        <a:spcBef>
                          <a:spcPts val="0"/>
                        </a:spcBef>
                        <a:spcAft>
                          <a:spcPts val="0"/>
                        </a:spcAft>
                      </a:pPr>
                      <a:r>
                        <a:rPr lang="en-US" sz="1600">
                          <a:effectLst/>
                        </a:rPr>
                        <a:t>1</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r">
                        <a:lnSpc>
                          <a:spcPct val="150000"/>
                        </a:lnSpc>
                        <a:spcBef>
                          <a:spcPts val="0"/>
                        </a:spcBef>
                        <a:spcAft>
                          <a:spcPts val="0"/>
                        </a:spcAft>
                      </a:pPr>
                      <a:r>
                        <a:rPr lang="en-US" sz="1600">
                          <a:effectLst/>
                        </a:rPr>
                        <a:t>0.98</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r">
                        <a:lnSpc>
                          <a:spcPct val="150000"/>
                        </a:lnSpc>
                        <a:spcBef>
                          <a:spcPts val="0"/>
                        </a:spcBef>
                        <a:spcAft>
                          <a:spcPts val="0"/>
                        </a:spcAft>
                      </a:pPr>
                      <a:r>
                        <a:rPr lang="en-US" sz="1600">
                          <a:effectLst/>
                        </a:rPr>
                        <a:t>0.54</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r">
                        <a:lnSpc>
                          <a:spcPct val="150000"/>
                        </a:lnSpc>
                        <a:spcBef>
                          <a:spcPts val="0"/>
                        </a:spcBef>
                        <a:spcAft>
                          <a:spcPts val="0"/>
                        </a:spcAft>
                      </a:pPr>
                      <a:r>
                        <a:rPr lang="en-US" sz="1600" dirty="0">
                          <a:effectLst/>
                        </a:rPr>
                        <a:t>0.70</a:t>
                      </a:r>
                      <a:endParaRPr lang="en-US"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just">
                        <a:lnSpc>
                          <a:spcPct val="150000"/>
                        </a:lnSpc>
                        <a:spcBef>
                          <a:spcPts val="0"/>
                        </a:spcBef>
                        <a:spcAft>
                          <a:spcPts val="0"/>
                        </a:spcAft>
                      </a:pPr>
                      <a:r>
                        <a:rPr lang="en-US" sz="1600" dirty="0">
                          <a:effectLst/>
                        </a:rPr>
                        <a:t> </a:t>
                      </a:r>
                      <a:endParaRPr lang="en-US" sz="16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013371893"/>
                  </a:ext>
                </a:extLst>
              </a:tr>
              <a:tr h="344578">
                <a:tc>
                  <a:txBody>
                    <a:bodyPr/>
                    <a:lstStyle/>
                    <a:p>
                      <a:pPr marL="0" marR="0" algn="just">
                        <a:lnSpc>
                          <a:spcPct val="150000"/>
                        </a:lnSpc>
                        <a:spcBef>
                          <a:spcPts val="0"/>
                        </a:spcBef>
                        <a:spcAft>
                          <a:spcPts val="0"/>
                        </a:spcAft>
                      </a:pPr>
                      <a:r>
                        <a:rPr lang="en-US" sz="1600">
                          <a:effectLst/>
                        </a:rPr>
                        <a:t>Stacking</a:t>
                      </a:r>
                      <a:endParaRPr lang="en-US" sz="1600">
                        <a:effectLst/>
                        <a:latin typeface="Times New Roman" panose="02020603050405020304" pitchFamily="18" charset="0"/>
                        <a:ea typeface="宋体" panose="02010600030101010101" pitchFamily="2" charset="-122"/>
                      </a:endParaRPr>
                    </a:p>
                  </a:txBody>
                  <a:tcPr marL="68580" marR="68580" marT="0" marB="0"/>
                </a:tc>
                <a:tc>
                  <a:txBody>
                    <a:bodyPr/>
                    <a:lstStyle/>
                    <a:p>
                      <a:pPr marL="0" marR="0" algn="just">
                        <a:lnSpc>
                          <a:spcPct val="150000"/>
                        </a:lnSpc>
                        <a:spcBef>
                          <a:spcPts val="0"/>
                        </a:spcBef>
                        <a:spcAft>
                          <a:spcPts val="0"/>
                        </a:spcAft>
                      </a:pPr>
                      <a:r>
                        <a:rPr lang="en-US" sz="1600">
                          <a:effectLst/>
                        </a:rPr>
                        <a:t> DT, KNN***</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r">
                        <a:lnSpc>
                          <a:spcPct val="150000"/>
                        </a:lnSpc>
                        <a:spcBef>
                          <a:spcPts val="0"/>
                        </a:spcBef>
                        <a:spcAft>
                          <a:spcPts val="0"/>
                        </a:spcAft>
                      </a:pPr>
                      <a:r>
                        <a:rPr lang="en-US" sz="1600">
                          <a:effectLst/>
                        </a:rPr>
                        <a:t>2</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r">
                        <a:lnSpc>
                          <a:spcPct val="150000"/>
                        </a:lnSpc>
                        <a:spcBef>
                          <a:spcPts val="0"/>
                        </a:spcBef>
                        <a:spcAft>
                          <a:spcPts val="0"/>
                        </a:spcAft>
                      </a:pPr>
                      <a:r>
                        <a:rPr lang="en-US" sz="1600">
                          <a:effectLst/>
                        </a:rPr>
                        <a:t>0.44</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r">
                        <a:lnSpc>
                          <a:spcPct val="150000"/>
                        </a:lnSpc>
                        <a:spcBef>
                          <a:spcPts val="0"/>
                        </a:spcBef>
                        <a:spcAft>
                          <a:spcPts val="0"/>
                        </a:spcAft>
                      </a:pPr>
                      <a:r>
                        <a:rPr lang="en-US" sz="1600">
                          <a:effectLst/>
                        </a:rPr>
                        <a:t>0.98</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r">
                        <a:lnSpc>
                          <a:spcPct val="150000"/>
                        </a:lnSpc>
                        <a:spcBef>
                          <a:spcPts val="0"/>
                        </a:spcBef>
                        <a:spcAft>
                          <a:spcPts val="0"/>
                        </a:spcAft>
                      </a:pPr>
                      <a:r>
                        <a:rPr lang="en-US" sz="1600" dirty="0">
                          <a:effectLst/>
                        </a:rPr>
                        <a:t>0.61</a:t>
                      </a:r>
                      <a:endParaRPr lang="en-US"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just">
                        <a:lnSpc>
                          <a:spcPct val="150000"/>
                        </a:lnSpc>
                        <a:spcBef>
                          <a:spcPts val="0"/>
                        </a:spcBef>
                        <a:spcAft>
                          <a:spcPts val="0"/>
                        </a:spcAft>
                      </a:pPr>
                      <a:r>
                        <a:rPr lang="en-US" sz="1600" dirty="0">
                          <a:effectLst/>
                        </a:rPr>
                        <a:t> 0.602</a:t>
                      </a:r>
                      <a:endParaRPr lang="en-US" sz="16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509974417"/>
                  </a:ext>
                </a:extLst>
              </a:tr>
              <a:tr h="344578">
                <a:tc>
                  <a:txBody>
                    <a:bodyPr/>
                    <a:lstStyle/>
                    <a:p>
                      <a:pPr marL="0" marR="0" algn="just">
                        <a:lnSpc>
                          <a:spcPct val="150000"/>
                        </a:lnSpc>
                        <a:spcBef>
                          <a:spcPts val="0"/>
                        </a:spcBef>
                        <a:spcAft>
                          <a:spcPts val="0"/>
                        </a:spcAft>
                      </a:pPr>
                      <a:r>
                        <a:rPr lang="en-US" sz="1600">
                          <a:effectLst/>
                        </a:rPr>
                        <a:t> </a:t>
                      </a:r>
                      <a:endParaRPr lang="en-US" sz="1600">
                        <a:effectLst/>
                        <a:latin typeface="Times New Roman" panose="02020603050405020304" pitchFamily="18" charset="0"/>
                        <a:ea typeface="宋体" panose="02010600030101010101" pitchFamily="2" charset="-122"/>
                      </a:endParaRPr>
                    </a:p>
                  </a:txBody>
                  <a:tcPr marL="68580" marR="68580" marT="0" marB="0"/>
                </a:tc>
                <a:tc>
                  <a:txBody>
                    <a:bodyPr/>
                    <a:lstStyle/>
                    <a:p>
                      <a:pPr marL="0" marR="0" algn="just">
                        <a:lnSpc>
                          <a:spcPct val="150000"/>
                        </a:lnSpc>
                        <a:spcBef>
                          <a:spcPts val="0"/>
                        </a:spcBef>
                        <a:spcAft>
                          <a:spcPts val="0"/>
                        </a:spcAft>
                      </a:pPr>
                      <a:r>
                        <a:rPr lang="en-US" sz="1600">
                          <a:effectLst/>
                        </a:rPr>
                        <a:t> </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r">
                        <a:lnSpc>
                          <a:spcPct val="150000"/>
                        </a:lnSpc>
                        <a:spcBef>
                          <a:spcPts val="0"/>
                        </a:spcBef>
                        <a:spcAft>
                          <a:spcPts val="0"/>
                        </a:spcAft>
                      </a:pPr>
                      <a:r>
                        <a:rPr lang="en-US" sz="1600">
                          <a:effectLst/>
                        </a:rPr>
                        <a:t>3</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r">
                        <a:lnSpc>
                          <a:spcPct val="150000"/>
                        </a:lnSpc>
                        <a:spcBef>
                          <a:spcPts val="0"/>
                        </a:spcBef>
                        <a:spcAft>
                          <a:spcPts val="0"/>
                        </a:spcAft>
                      </a:pPr>
                      <a:r>
                        <a:rPr lang="en-US" sz="1600">
                          <a:effectLst/>
                        </a:rPr>
                        <a:t>0.95</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r">
                        <a:lnSpc>
                          <a:spcPct val="150000"/>
                        </a:lnSpc>
                        <a:spcBef>
                          <a:spcPts val="0"/>
                        </a:spcBef>
                        <a:spcAft>
                          <a:spcPts val="0"/>
                        </a:spcAft>
                      </a:pPr>
                      <a:r>
                        <a:rPr lang="en-US" sz="1600">
                          <a:effectLst/>
                        </a:rPr>
                        <a:t>0.32</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r">
                        <a:lnSpc>
                          <a:spcPct val="150000"/>
                        </a:lnSpc>
                        <a:spcBef>
                          <a:spcPts val="0"/>
                        </a:spcBef>
                        <a:spcAft>
                          <a:spcPts val="0"/>
                        </a:spcAft>
                      </a:pPr>
                      <a:r>
                        <a:rPr lang="en-US" sz="1600">
                          <a:effectLst/>
                        </a:rPr>
                        <a:t>0.48</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just">
                        <a:lnSpc>
                          <a:spcPct val="150000"/>
                        </a:lnSpc>
                        <a:spcBef>
                          <a:spcPts val="0"/>
                        </a:spcBef>
                        <a:spcAft>
                          <a:spcPts val="0"/>
                        </a:spcAft>
                      </a:pPr>
                      <a:r>
                        <a:rPr lang="en-US" sz="1600" dirty="0">
                          <a:effectLst/>
                        </a:rPr>
                        <a:t> </a:t>
                      </a:r>
                      <a:endParaRPr lang="en-US" sz="16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723828040"/>
                  </a:ext>
                </a:extLst>
              </a:tr>
            </a:tbl>
          </a:graphicData>
        </a:graphic>
      </p:graphicFrame>
      <p:sp>
        <p:nvSpPr>
          <p:cNvPr id="4" name="文本框 3">
            <a:extLst>
              <a:ext uri="{FF2B5EF4-FFF2-40B4-BE49-F238E27FC236}">
                <a16:creationId xmlns:a16="http://schemas.microsoft.com/office/drawing/2014/main" id="{F78A2C9F-4AE9-0E25-02C1-6CC70A038795}"/>
              </a:ext>
            </a:extLst>
          </p:cNvPr>
          <p:cNvSpPr txBox="1"/>
          <p:nvPr/>
        </p:nvSpPr>
        <p:spPr>
          <a:xfrm>
            <a:off x="233361" y="2675911"/>
            <a:ext cx="4795837" cy="3477875"/>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Underperformed Ensemble Learning Models Samples</a:t>
            </a:r>
          </a:p>
          <a:p>
            <a:endParaRPr lang="en-US" sz="2000" b="1" dirty="0">
              <a:latin typeface="Times New Roman" panose="02020603050405020304" pitchFamily="18" charset="0"/>
              <a:cs typeface="Times New Roman" panose="02020603050405020304" pitchFamily="18" charset="0"/>
            </a:endParaRPr>
          </a:p>
          <a:p>
            <a:r>
              <a:rPr lang="en-US" sz="2000" dirty="0">
                <a:effectLst/>
                <a:latin typeface="Times New Roman" panose="02020603050405020304" pitchFamily="18" charset="0"/>
                <a:ea typeface="宋体" panose="02010600030101010101" pitchFamily="2" charset="-122"/>
              </a:rPr>
              <a:t>There will be times that the ensemble learning model underperformed the individual. It is more likely to be happened when the performance of individual algorithms is already good enough, and the trials are not enough. </a:t>
            </a:r>
            <a:endParaRPr lang="en-US" sz="2000"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00263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40AD23A-E733-D154-329D-7E2BCC516C8C}"/>
              </a:ext>
            </a:extLst>
          </p:cNvPr>
          <p:cNvSpPr>
            <a:spLocks noGrp="1"/>
          </p:cNvSpPr>
          <p:nvPr>
            <p:ph sz="half" idx="1"/>
          </p:nvPr>
        </p:nvSpPr>
        <p:spPr>
          <a:xfrm>
            <a:off x="156064" y="1506578"/>
            <a:ext cx="11802574" cy="524681"/>
          </a:xfrm>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Results &amp; Discussion – Sentiments Specific</a:t>
            </a:r>
          </a:p>
        </p:txBody>
      </p:sp>
      <p:pic>
        <p:nvPicPr>
          <p:cNvPr id="5" name="图片 4">
            <a:extLst>
              <a:ext uri="{FF2B5EF4-FFF2-40B4-BE49-F238E27FC236}">
                <a16:creationId xmlns:a16="http://schemas.microsoft.com/office/drawing/2014/main" id="{69B0B89E-97B2-34FC-0D6D-EB202A64A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899138" cy="1332692"/>
          </a:xfrm>
          <a:prstGeom prst="rect">
            <a:avLst/>
          </a:prstGeom>
        </p:spPr>
      </p:pic>
      <p:pic>
        <p:nvPicPr>
          <p:cNvPr id="6" name="图片 5">
            <a:extLst>
              <a:ext uri="{FF2B5EF4-FFF2-40B4-BE49-F238E27FC236}">
                <a16:creationId xmlns:a16="http://schemas.microsoft.com/office/drawing/2014/main" id="{96F5B855-53A6-F77A-6100-B77E26A0F5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9336" y="1"/>
            <a:ext cx="1899138" cy="1332692"/>
          </a:xfrm>
          <a:prstGeom prst="rect">
            <a:avLst/>
          </a:prstGeom>
        </p:spPr>
      </p:pic>
      <p:pic>
        <p:nvPicPr>
          <p:cNvPr id="7" name="图片 6">
            <a:extLst>
              <a:ext uri="{FF2B5EF4-FFF2-40B4-BE49-F238E27FC236}">
                <a16:creationId xmlns:a16="http://schemas.microsoft.com/office/drawing/2014/main" id="{40140CA2-28C6-D44B-A7E8-3C2E66EA1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8671" y="1"/>
            <a:ext cx="1899138" cy="1332692"/>
          </a:xfrm>
          <a:prstGeom prst="rect">
            <a:avLst/>
          </a:prstGeom>
        </p:spPr>
      </p:pic>
      <p:pic>
        <p:nvPicPr>
          <p:cNvPr id="8" name="图片 7">
            <a:extLst>
              <a:ext uri="{FF2B5EF4-FFF2-40B4-BE49-F238E27FC236}">
                <a16:creationId xmlns:a16="http://schemas.microsoft.com/office/drawing/2014/main" id="{4863F6A5-59A7-1DE3-06F0-13D73A24B4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5041" y="-7069"/>
            <a:ext cx="1899138" cy="1332692"/>
          </a:xfrm>
          <a:prstGeom prst="rect">
            <a:avLst/>
          </a:prstGeom>
        </p:spPr>
      </p:pic>
      <p:pic>
        <p:nvPicPr>
          <p:cNvPr id="9" name="图片 8">
            <a:extLst>
              <a:ext uri="{FF2B5EF4-FFF2-40B4-BE49-F238E27FC236}">
                <a16:creationId xmlns:a16="http://schemas.microsoft.com/office/drawing/2014/main" id="{6F303788-CEAF-8680-BCFB-FC105B859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1411" y="-7069"/>
            <a:ext cx="1899138" cy="1332692"/>
          </a:xfrm>
          <a:prstGeom prst="rect">
            <a:avLst/>
          </a:prstGeom>
        </p:spPr>
      </p:pic>
      <p:pic>
        <p:nvPicPr>
          <p:cNvPr id="10" name="图片 9">
            <a:extLst>
              <a:ext uri="{FF2B5EF4-FFF2-40B4-BE49-F238E27FC236}">
                <a16:creationId xmlns:a16="http://schemas.microsoft.com/office/drawing/2014/main" id="{91666A63-A94C-C9DC-7D42-912D864B97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0943" y="-7069"/>
            <a:ext cx="1899138" cy="1332692"/>
          </a:xfrm>
          <a:prstGeom prst="rect">
            <a:avLst/>
          </a:prstGeom>
        </p:spPr>
      </p:pic>
      <p:pic>
        <p:nvPicPr>
          <p:cNvPr id="2" name="图片 1">
            <a:extLst>
              <a:ext uri="{FF2B5EF4-FFF2-40B4-BE49-F238E27FC236}">
                <a16:creationId xmlns:a16="http://schemas.microsoft.com/office/drawing/2014/main" id="{EDF949AA-C869-8B7D-9792-6DD8F1AD1F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137" y="2331678"/>
            <a:ext cx="4230637" cy="2595196"/>
          </a:xfrm>
          <a:prstGeom prst="rect">
            <a:avLst/>
          </a:prstGeom>
          <a:noFill/>
          <a:ln>
            <a:noFill/>
          </a:ln>
        </p:spPr>
      </p:pic>
      <p:pic>
        <p:nvPicPr>
          <p:cNvPr id="4" name="图片 3">
            <a:extLst>
              <a:ext uri="{FF2B5EF4-FFF2-40B4-BE49-F238E27FC236}">
                <a16:creationId xmlns:a16="http://schemas.microsoft.com/office/drawing/2014/main" id="{A709FC91-2F05-B197-A3FD-A2AB49D4604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95774" y="4327842"/>
            <a:ext cx="4230637" cy="2465708"/>
          </a:xfrm>
          <a:prstGeom prst="rect">
            <a:avLst/>
          </a:prstGeom>
          <a:noFill/>
          <a:ln>
            <a:noFill/>
          </a:ln>
        </p:spPr>
      </p:pic>
      <p:pic>
        <p:nvPicPr>
          <p:cNvPr id="12" name="图片 11">
            <a:extLst>
              <a:ext uri="{FF2B5EF4-FFF2-40B4-BE49-F238E27FC236}">
                <a16:creationId xmlns:a16="http://schemas.microsoft.com/office/drawing/2014/main" id="{0DBE1B32-5151-C87D-36BC-25A7046E952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697738" y="2031259"/>
            <a:ext cx="4429125" cy="2295525"/>
          </a:xfrm>
          <a:prstGeom prst="rect">
            <a:avLst/>
          </a:prstGeom>
          <a:noFill/>
          <a:ln>
            <a:noFill/>
          </a:ln>
        </p:spPr>
      </p:pic>
      <p:sp>
        <p:nvSpPr>
          <p:cNvPr id="13" name="文本框 12">
            <a:extLst>
              <a:ext uri="{FF2B5EF4-FFF2-40B4-BE49-F238E27FC236}">
                <a16:creationId xmlns:a16="http://schemas.microsoft.com/office/drawing/2014/main" id="{2970945A-0D1D-1B75-0DD2-C865B80CD3BB}"/>
              </a:ext>
            </a:extLst>
          </p:cNvPr>
          <p:cNvSpPr txBox="1"/>
          <p:nvPr/>
        </p:nvSpPr>
        <p:spPr>
          <a:xfrm>
            <a:off x="1899139" y="2081365"/>
            <a:ext cx="4129088" cy="369332"/>
          </a:xfrm>
          <a:prstGeom prst="rect">
            <a:avLst/>
          </a:prstGeom>
          <a:noFill/>
        </p:spPr>
        <p:txBody>
          <a:bodyPr wrap="square" rtlCol="0">
            <a:spAutoFit/>
          </a:bodyPr>
          <a:lstStyle/>
          <a:p>
            <a:r>
              <a:rPr lang="en-US" b="1" i="1" dirty="0">
                <a:latin typeface="Times New Roman" panose="02020603050405020304" pitchFamily="18" charset="0"/>
                <a:cs typeface="Times New Roman" panose="02020603050405020304" pitchFamily="18" charset="0"/>
              </a:rPr>
              <a:t>Stress</a:t>
            </a:r>
          </a:p>
        </p:txBody>
      </p:sp>
      <p:sp>
        <p:nvSpPr>
          <p:cNvPr id="14" name="文本框 13">
            <a:extLst>
              <a:ext uri="{FF2B5EF4-FFF2-40B4-BE49-F238E27FC236}">
                <a16:creationId xmlns:a16="http://schemas.microsoft.com/office/drawing/2014/main" id="{C6CC6FA5-0A4C-5F8E-E290-B8BE3BE6B7B3}"/>
              </a:ext>
            </a:extLst>
          </p:cNvPr>
          <p:cNvSpPr txBox="1"/>
          <p:nvPr/>
        </p:nvSpPr>
        <p:spPr>
          <a:xfrm>
            <a:off x="5831684" y="3999719"/>
            <a:ext cx="4129088" cy="369332"/>
          </a:xfrm>
          <a:prstGeom prst="rect">
            <a:avLst/>
          </a:prstGeom>
          <a:noFill/>
        </p:spPr>
        <p:txBody>
          <a:bodyPr wrap="square" rtlCol="0">
            <a:spAutoFit/>
          </a:bodyPr>
          <a:lstStyle/>
          <a:p>
            <a:r>
              <a:rPr lang="en-US" b="1" i="1" dirty="0">
                <a:latin typeface="Times New Roman" panose="02020603050405020304" pitchFamily="18" charset="0"/>
                <a:cs typeface="Times New Roman" panose="02020603050405020304" pitchFamily="18" charset="0"/>
              </a:rPr>
              <a:t>Trauma </a:t>
            </a:r>
          </a:p>
        </p:txBody>
      </p:sp>
      <p:sp>
        <p:nvSpPr>
          <p:cNvPr id="15" name="文本框 14">
            <a:extLst>
              <a:ext uri="{FF2B5EF4-FFF2-40B4-BE49-F238E27FC236}">
                <a16:creationId xmlns:a16="http://schemas.microsoft.com/office/drawing/2014/main" id="{F7B92C63-5282-2988-5072-90B5F567721F}"/>
              </a:ext>
            </a:extLst>
          </p:cNvPr>
          <p:cNvSpPr txBox="1"/>
          <p:nvPr/>
        </p:nvSpPr>
        <p:spPr>
          <a:xfrm>
            <a:off x="9316292" y="1700999"/>
            <a:ext cx="4129088" cy="369332"/>
          </a:xfrm>
          <a:prstGeom prst="rect">
            <a:avLst/>
          </a:prstGeom>
          <a:noFill/>
        </p:spPr>
        <p:txBody>
          <a:bodyPr wrap="square" rtlCol="0">
            <a:spAutoFit/>
          </a:bodyPr>
          <a:lstStyle/>
          <a:p>
            <a:r>
              <a:rPr lang="en-US" b="1" i="1" dirty="0">
                <a:latin typeface="Times New Roman" panose="02020603050405020304" pitchFamily="18" charset="0"/>
                <a:cs typeface="Times New Roman" panose="02020603050405020304" pitchFamily="18" charset="0"/>
              </a:rPr>
              <a:t>Anxiety</a:t>
            </a:r>
          </a:p>
        </p:txBody>
      </p:sp>
    </p:spTree>
    <p:extLst>
      <p:ext uri="{BB962C8B-B14F-4D97-AF65-F5344CB8AC3E}">
        <p14:creationId xmlns:p14="http://schemas.microsoft.com/office/powerpoint/2010/main" val="13174127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40AD23A-E733-D154-329D-7E2BCC516C8C}"/>
              </a:ext>
            </a:extLst>
          </p:cNvPr>
          <p:cNvSpPr>
            <a:spLocks noGrp="1"/>
          </p:cNvSpPr>
          <p:nvPr>
            <p:ph sz="half" idx="1"/>
          </p:nvPr>
        </p:nvSpPr>
        <p:spPr>
          <a:xfrm>
            <a:off x="156064" y="1506578"/>
            <a:ext cx="11802574" cy="524681"/>
          </a:xfrm>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Results &amp; Discussion – N</a:t>
            </a:r>
            <a:r>
              <a:rPr lang="en-US" altLang="zh-CN" b="1" dirty="0">
                <a:latin typeface="Times New Roman" panose="02020603050405020304" pitchFamily="18" charset="0"/>
                <a:cs typeface="Times New Roman" panose="02020603050405020304" pitchFamily="18" charset="0"/>
              </a:rPr>
              <a:t>ovel</a:t>
            </a:r>
            <a:r>
              <a:rPr lang="en-US" b="1" dirty="0">
                <a:latin typeface="Times New Roman" panose="02020603050405020304" pitchFamily="18" charset="0"/>
                <a:cs typeface="Times New Roman" panose="02020603050405020304" pitchFamily="18" charset="0"/>
              </a:rPr>
              <a:t> Specific</a:t>
            </a:r>
          </a:p>
        </p:txBody>
      </p:sp>
      <p:pic>
        <p:nvPicPr>
          <p:cNvPr id="5" name="图片 4">
            <a:extLst>
              <a:ext uri="{FF2B5EF4-FFF2-40B4-BE49-F238E27FC236}">
                <a16:creationId xmlns:a16="http://schemas.microsoft.com/office/drawing/2014/main" id="{69B0B89E-97B2-34FC-0D6D-EB202A64A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899138" cy="1332692"/>
          </a:xfrm>
          <a:prstGeom prst="rect">
            <a:avLst/>
          </a:prstGeom>
        </p:spPr>
      </p:pic>
      <p:pic>
        <p:nvPicPr>
          <p:cNvPr id="6" name="图片 5">
            <a:extLst>
              <a:ext uri="{FF2B5EF4-FFF2-40B4-BE49-F238E27FC236}">
                <a16:creationId xmlns:a16="http://schemas.microsoft.com/office/drawing/2014/main" id="{96F5B855-53A6-F77A-6100-B77E26A0F5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9336" y="1"/>
            <a:ext cx="1899138" cy="1332692"/>
          </a:xfrm>
          <a:prstGeom prst="rect">
            <a:avLst/>
          </a:prstGeom>
        </p:spPr>
      </p:pic>
      <p:pic>
        <p:nvPicPr>
          <p:cNvPr id="7" name="图片 6">
            <a:extLst>
              <a:ext uri="{FF2B5EF4-FFF2-40B4-BE49-F238E27FC236}">
                <a16:creationId xmlns:a16="http://schemas.microsoft.com/office/drawing/2014/main" id="{40140CA2-28C6-D44B-A7E8-3C2E66EA1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8671" y="1"/>
            <a:ext cx="1899138" cy="1332692"/>
          </a:xfrm>
          <a:prstGeom prst="rect">
            <a:avLst/>
          </a:prstGeom>
        </p:spPr>
      </p:pic>
      <p:pic>
        <p:nvPicPr>
          <p:cNvPr id="8" name="图片 7">
            <a:extLst>
              <a:ext uri="{FF2B5EF4-FFF2-40B4-BE49-F238E27FC236}">
                <a16:creationId xmlns:a16="http://schemas.microsoft.com/office/drawing/2014/main" id="{4863F6A5-59A7-1DE3-06F0-13D73A24B4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5041" y="-7069"/>
            <a:ext cx="1899138" cy="1332692"/>
          </a:xfrm>
          <a:prstGeom prst="rect">
            <a:avLst/>
          </a:prstGeom>
        </p:spPr>
      </p:pic>
      <p:pic>
        <p:nvPicPr>
          <p:cNvPr id="9" name="图片 8">
            <a:extLst>
              <a:ext uri="{FF2B5EF4-FFF2-40B4-BE49-F238E27FC236}">
                <a16:creationId xmlns:a16="http://schemas.microsoft.com/office/drawing/2014/main" id="{6F303788-CEAF-8680-BCFB-FC105B859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1411" y="-7069"/>
            <a:ext cx="1899138" cy="1332692"/>
          </a:xfrm>
          <a:prstGeom prst="rect">
            <a:avLst/>
          </a:prstGeom>
        </p:spPr>
      </p:pic>
      <p:pic>
        <p:nvPicPr>
          <p:cNvPr id="10" name="图片 9">
            <a:extLst>
              <a:ext uri="{FF2B5EF4-FFF2-40B4-BE49-F238E27FC236}">
                <a16:creationId xmlns:a16="http://schemas.microsoft.com/office/drawing/2014/main" id="{91666A63-A94C-C9DC-7D42-912D864B97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0943" y="-7069"/>
            <a:ext cx="1899138" cy="1332692"/>
          </a:xfrm>
          <a:prstGeom prst="rect">
            <a:avLst/>
          </a:prstGeom>
        </p:spPr>
      </p:pic>
      <p:sp>
        <p:nvSpPr>
          <p:cNvPr id="14" name="文本框 13">
            <a:extLst>
              <a:ext uri="{FF2B5EF4-FFF2-40B4-BE49-F238E27FC236}">
                <a16:creationId xmlns:a16="http://schemas.microsoft.com/office/drawing/2014/main" id="{C6CC6FA5-0A4C-5F8E-E290-B8BE3BE6B7B3}"/>
              </a:ext>
            </a:extLst>
          </p:cNvPr>
          <p:cNvSpPr txBox="1"/>
          <p:nvPr/>
        </p:nvSpPr>
        <p:spPr>
          <a:xfrm>
            <a:off x="949570" y="2074568"/>
            <a:ext cx="4129088" cy="369332"/>
          </a:xfrm>
          <a:prstGeom prst="rect">
            <a:avLst/>
          </a:prstGeom>
          <a:noFill/>
        </p:spPr>
        <p:txBody>
          <a:bodyPr wrap="square" rtlCol="0">
            <a:spAutoFit/>
          </a:bodyPr>
          <a:lstStyle/>
          <a:p>
            <a:r>
              <a:rPr lang="en-US" sz="1800" b="1" dirty="0">
                <a:effectLst/>
                <a:latin typeface="Times New Roman" panose="02020603050405020304" pitchFamily="18" charset="0"/>
                <a:ea typeface="宋体" panose="02010600030101010101" pitchFamily="2" charset="-122"/>
              </a:rPr>
              <a:t>The Beekeeper of Aleppo</a:t>
            </a:r>
            <a:endParaRPr lang="en-US" b="1" i="1"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F7B92C63-5282-2988-5072-90B5F567721F}"/>
              </a:ext>
            </a:extLst>
          </p:cNvPr>
          <p:cNvSpPr txBox="1"/>
          <p:nvPr/>
        </p:nvSpPr>
        <p:spPr>
          <a:xfrm>
            <a:off x="4793597" y="2089177"/>
            <a:ext cx="4129088" cy="369332"/>
          </a:xfrm>
          <a:prstGeom prst="rect">
            <a:avLst/>
          </a:prstGeom>
          <a:noFill/>
        </p:spPr>
        <p:txBody>
          <a:bodyPr wrap="square" rtlCol="0">
            <a:spAutoFit/>
          </a:bodyPr>
          <a:lstStyle/>
          <a:p>
            <a:r>
              <a:rPr lang="en-US" sz="1800" b="1" dirty="0">
                <a:effectLst/>
                <a:latin typeface="Times New Roman" panose="02020603050405020304" pitchFamily="18" charset="0"/>
                <a:ea typeface="宋体" panose="02010600030101010101" pitchFamily="2" charset="-122"/>
              </a:rPr>
              <a:t>The Girl from Aleppo</a:t>
            </a:r>
            <a:endParaRPr lang="en-US" b="1" i="1" dirty="0">
              <a:latin typeface="Times New Roman" panose="02020603050405020304" pitchFamily="18" charset="0"/>
              <a:cs typeface="Times New Roman" panose="02020603050405020304" pitchFamily="18" charset="0"/>
            </a:endParaRPr>
          </a:p>
        </p:txBody>
      </p:sp>
      <p:pic>
        <p:nvPicPr>
          <p:cNvPr id="18" name="图片 17">
            <a:extLst>
              <a:ext uri="{FF2B5EF4-FFF2-40B4-BE49-F238E27FC236}">
                <a16:creationId xmlns:a16="http://schemas.microsoft.com/office/drawing/2014/main" id="{FC204337-5A41-1DAE-4F35-31FAEE681B9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6517" y="2545645"/>
            <a:ext cx="3111957" cy="1674270"/>
          </a:xfrm>
          <a:prstGeom prst="rect">
            <a:avLst/>
          </a:prstGeom>
          <a:noFill/>
          <a:ln>
            <a:noFill/>
          </a:ln>
        </p:spPr>
      </p:pic>
      <p:pic>
        <p:nvPicPr>
          <p:cNvPr id="19" name="图片 18">
            <a:extLst>
              <a:ext uri="{FF2B5EF4-FFF2-40B4-BE49-F238E27FC236}">
                <a16:creationId xmlns:a16="http://schemas.microsoft.com/office/drawing/2014/main" id="{6E23A116-2035-D47B-851C-E5EFE0BF8D3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27615" y="4363258"/>
            <a:ext cx="3008207" cy="1955855"/>
          </a:xfrm>
          <a:prstGeom prst="rect">
            <a:avLst/>
          </a:prstGeom>
          <a:noFill/>
          <a:ln>
            <a:noFill/>
          </a:ln>
        </p:spPr>
      </p:pic>
      <p:pic>
        <p:nvPicPr>
          <p:cNvPr id="20" name="图片 19">
            <a:extLst>
              <a:ext uri="{FF2B5EF4-FFF2-40B4-BE49-F238E27FC236}">
                <a16:creationId xmlns:a16="http://schemas.microsoft.com/office/drawing/2014/main" id="{DAA66BDC-EA67-1393-BEE4-FCC90D233C0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645489" y="2516427"/>
            <a:ext cx="2690815" cy="1660009"/>
          </a:xfrm>
          <a:prstGeom prst="rect">
            <a:avLst/>
          </a:prstGeom>
          <a:noFill/>
          <a:ln>
            <a:noFill/>
          </a:ln>
        </p:spPr>
      </p:pic>
      <p:pic>
        <p:nvPicPr>
          <p:cNvPr id="21" name="图片 20">
            <a:extLst>
              <a:ext uri="{FF2B5EF4-FFF2-40B4-BE49-F238E27FC236}">
                <a16:creationId xmlns:a16="http://schemas.microsoft.com/office/drawing/2014/main" id="{005A5255-3288-D6A6-7A6D-6BA107E3498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69997" y="4355400"/>
            <a:ext cx="2645042" cy="1952254"/>
          </a:xfrm>
          <a:prstGeom prst="rect">
            <a:avLst/>
          </a:prstGeom>
          <a:noFill/>
          <a:ln>
            <a:noFill/>
          </a:ln>
        </p:spPr>
      </p:pic>
      <p:sp>
        <p:nvSpPr>
          <p:cNvPr id="22" name="文本框 21">
            <a:extLst>
              <a:ext uri="{FF2B5EF4-FFF2-40B4-BE49-F238E27FC236}">
                <a16:creationId xmlns:a16="http://schemas.microsoft.com/office/drawing/2014/main" id="{1EBB6FC8-B191-71F9-684D-0B6A992768EE}"/>
              </a:ext>
            </a:extLst>
          </p:cNvPr>
          <p:cNvSpPr txBox="1"/>
          <p:nvPr/>
        </p:nvSpPr>
        <p:spPr>
          <a:xfrm>
            <a:off x="8382421" y="1994440"/>
            <a:ext cx="4129088" cy="369332"/>
          </a:xfrm>
          <a:prstGeom prst="rect">
            <a:avLst/>
          </a:prstGeom>
          <a:noFill/>
        </p:spPr>
        <p:txBody>
          <a:bodyPr wrap="square" rtlCol="0">
            <a:spAutoFit/>
          </a:bodyPr>
          <a:lstStyle/>
          <a:p>
            <a:r>
              <a:rPr lang="en-US" sz="1800" b="1" dirty="0">
                <a:effectLst/>
                <a:latin typeface="Times New Roman" panose="02020603050405020304" pitchFamily="18" charset="0"/>
                <a:ea typeface="宋体" panose="02010600030101010101" pitchFamily="2" charset="-122"/>
              </a:rPr>
              <a:t>The Orange Trees of Baghdad</a:t>
            </a:r>
            <a:endParaRPr lang="en-US" b="1" i="1" dirty="0">
              <a:latin typeface="Times New Roman" panose="02020603050405020304" pitchFamily="18" charset="0"/>
              <a:cs typeface="Times New Roman" panose="02020603050405020304" pitchFamily="18" charset="0"/>
            </a:endParaRPr>
          </a:p>
        </p:txBody>
      </p:sp>
      <p:pic>
        <p:nvPicPr>
          <p:cNvPr id="23" name="图片 22">
            <a:extLst>
              <a:ext uri="{FF2B5EF4-FFF2-40B4-BE49-F238E27FC236}">
                <a16:creationId xmlns:a16="http://schemas.microsoft.com/office/drawing/2014/main" id="{8A42364D-6061-DD6D-904E-DF090312D0A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637656" y="2392731"/>
            <a:ext cx="2526530" cy="1701847"/>
          </a:xfrm>
          <a:prstGeom prst="rect">
            <a:avLst/>
          </a:prstGeom>
          <a:noFill/>
          <a:ln>
            <a:noFill/>
          </a:ln>
        </p:spPr>
      </p:pic>
      <p:pic>
        <p:nvPicPr>
          <p:cNvPr id="24" name="图片 23">
            <a:extLst>
              <a:ext uri="{FF2B5EF4-FFF2-40B4-BE49-F238E27FC236}">
                <a16:creationId xmlns:a16="http://schemas.microsoft.com/office/drawing/2014/main" id="{01C53600-564C-A8DD-1A0F-DAB3503AD0B4}"/>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590388" y="4374718"/>
            <a:ext cx="2504719" cy="1932936"/>
          </a:xfrm>
          <a:prstGeom prst="rect">
            <a:avLst/>
          </a:prstGeom>
          <a:noFill/>
          <a:ln>
            <a:noFill/>
          </a:ln>
        </p:spPr>
      </p:pic>
      <p:pic>
        <p:nvPicPr>
          <p:cNvPr id="2" name="图片 1">
            <a:extLst>
              <a:ext uri="{FF2B5EF4-FFF2-40B4-BE49-F238E27FC236}">
                <a16:creationId xmlns:a16="http://schemas.microsoft.com/office/drawing/2014/main" id="{4F313DFE-6DC4-7598-8181-1E880BE8400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61984" y="6185741"/>
            <a:ext cx="371527" cy="161948"/>
          </a:xfrm>
          <a:prstGeom prst="rect">
            <a:avLst/>
          </a:prstGeom>
        </p:spPr>
      </p:pic>
      <p:pic>
        <p:nvPicPr>
          <p:cNvPr id="4" name="图片 3">
            <a:extLst>
              <a:ext uri="{FF2B5EF4-FFF2-40B4-BE49-F238E27FC236}">
                <a16:creationId xmlns:a16="http://schemas.microsoft.com/office/drawing/2014/main" id="{407BBC52-04E5-66F9-F067-541EBACF31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11171" y="6145706"/>
            <a:ext cx="371527" cy="161948"/>
          </a:xfrm>
          <a:prstGeom prst="rect">
            <a:avLst/>
          </a:prstGeom>
        </p:spPr>
      </p:pic>
      <p:pic>
        <p:nvPicPr>
          <p:cNvPr id="11" name="图片 10">
            <a:extLst>
              <a:ext uri="{FF2B5EF4-FFF2-40B4-BE49-F238E27FC236}">
                <a16:creationId xmlns:a16="http://schemas.microsoft.com/office/drawing/2014/main" id="{0D61D530-BE0F-1625-5470-E689EFB7A1B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00980" y="6167202"/>
            <a:ext cx="371527" cy="161948"/>
          </a:xfrm>
          <a:prstGeom prst="rect">
            <a:avLst/>
          </a:prstGeom>
        </p:spPr>
      </p:pic>
      <p:pic>
        <p:nvPicPr>
          <p:cNvPr id="13" name="图片 12">
            <a:extLst>
              <a:ext uri="{FF2B5EF4-FFF2-40B4-BE49-F238E27FC236}">
                <a16:creationId xmlns:a16="http://schemas.microsoft.com/office/drawing/2014/main" id="{149BE5DE-EFC4-FEB7-1CA0-BB532AAD32A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67880" y="6167202"/>
            <a:ext cx="457264" cy="171474"/>
          </a:xfrm>
          <a:prstGeom prst="rect">
            <a:avLst/>
          </a:prstGeom>
        </p:spPr>
      </p:pic>
      <p:pic>
        <p:nvPicPr>
          <p:cNvPr id="17" name="图片 16">
            <a:extLst>
              <a:ext uri="{FF2B5EF4-FFF2-40B4-BE49-F238E27FC236}">
                <a16:creationId xmlns:a16="http://schemas.microsoft.com/office/drawing/2014/main" id="{F1B9C296-CC35-2E06-0FF3-5D7CB520AEC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93290" y="6157165"/>
            <a:ext cx="458627" cy="171985"/>
          </a:xfrm>
          <a:prstGeom prst="rect">
            <a:avLst/>
          </a:prstGeom>
        </p:spPr>
      </p:pic>
      <p:pic>
        <p:nvPicPr>
          <p:cNvPr id="26" name="图片 25">
            <a:extLst>
              <a:ext uri="{FF2B5EF4-FFF2-40B4-BE49-F238E27FC236}">
                <a16:creationId xmlns:a16="http://schemas.microsoft.com/office/drawing/2014/main" id="{91F070F5-D47E-324D-FA8B-9CF7D9ABCD7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58449" y="6157676"/>
            <a:ext cx="457264" cy="171474"/>
          </a:xfrm>
          <a:prstGeom prst="rect">
            <a:avLst/>
          </a:prstGeom>
        </p:spPr>
      </p:pic>
      <p:pic>
        <p:nvPicPr>
          <p:cNvPr id="28" name="图片 27">
            <a:extLst>
              <a:ext uri="{FF2B5EF4-FFF2-40B4-BE49-F238E27FC236}">
                <a16:creationId xmlns:a16="http://schemas.microsoft.com/office/drawing/2014/main" id="{9178CF68-2B3D-A320-8B0A-B14D7629459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25870" y="6174281"/>
            <a:ext cx="447737" cy="161948"/>
          </a:xfrm>
          <a:prstGeom prst="rect">
            <a:avLst/>
          </a:prstGeom>
        </p:spPr>
      </p:pic>
      <p:pic>
        <p:nvPicPr>
          <p:cNvPr id="30" name="图片 29">
            <a:extLst>
              <a:ext uri="{FF2B5EF4-FFF2-40B4-BE49-F238E27FC236}">
                <a16:creationId xmlns:a16="http://schemas.microsoft.com/office/drawing/2014/main" id="{28DE2123-5885-3B05-206F-BC3B76487CB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73974" y="6159993"/>
            <a:ext cx="447737" cy="161948"/>
          </a:xfrm>
          <a:prstGeom prst="rect">
            <a:avLst/>
          </a:prstGeom>
        </p:spPr>
      </p:pic>
      <p:pic>
        <p:nvPicPr>
          <p:cNvPr id="32" name="图片 31">
            <a:extLst>
              <a:ext uri="{FF2B5EF4-FFF2-40B4-BE49-F238E27FC236}">
                <a16:creationId xmlns:a16="http://schemas.microsoft.com/office/drawing/2014/main" id="{19A5AE1D-D4D5-EF53-5923-00E12746BAD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462396" y="6188569"/>
            <a:ext cx="447737" cy="161948"/>
          </a:xfrm>
          <a:prstGeom prst="rect">
            <a:avLst/>
          </a:prstGeom>
        </p:spPr>
      </p:pic>
    </p:spTree>
    <p:extLst>
      <p:ext uri="{BB962C8B-B14F-4D97-AF65-F5344CB8AC3E}">
        <p14:creationId xmlns:p14="http://schemas.microsoft.com/office/powerpoint/2010/main" val="310696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43DCB28F-51AA-B28B-A794-0AFA742CC73D}"/>
              </a:ext>
            </a:extLst>
          </p:cNvPr>
          <p:cNvSpPr>
            <a:spLocks noGrp="1"/>
          </p:cNvSpPr>
          <p:nvPr>
            <p:ph sz="half" idx="2"/>
          </p:nvPr>
        </p:nvSpPr>
        <p:spPr>
          <a:xfrm>
            <a:off x="232778" y="1419607"/>
            <a:ext cx="11097210" cy="4893944"/>
          </a:xfrm>
        </p:spPr>
        <p:txBody>
          <a:bodyPr>
            <a:normAutofit/>
          </a:bodyPr>
          <a:lstStyle/>
          <a:p>
            <a:pPr marL="0" indent="0">
              <a:buNone/>
            </a:pPr>
            <a:r>
              <a:rPr lang="en-US" sz="3200" b="1" dirty="0">
                <a:latin typeface="Times New Roman" panose="02020603050405020304" pitchFamily="18" charset="0"/>
                <a:cs typeface="Times New Roman" panose="02020603050405020304" pitchFamily="18" charset="0"/>
              </a:rPr>
              <a:t>Problem statement</a:t>
            </a:r>
            <a:endParaRPr lang="en-US" sz="32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AutoNum type="arabicPeriod"/>
            </a:pPr>
            <a:r>
              <a:rPr lang="en-US" sz="2400" dirty="0">
                <a:effectLst/>
                <a:latin typeface="Times New Roman" panose="02020603050405020304" pitchFamily="18" charset="0"/>
                <a:ea typeface="宋体" panose="02010600030101010101" pitchFamily="2" charset="-122"/>
              </a:rPr>
              <a:t>The existing research on negative sentiments in </a:t>
            </a:r>
            <a:r>
              <a:rPr lang="en-US" sz="2400" dirty="0">
                <a:latin typeface="Times New Roman" panose="02020603050405020304" pitchFamily="18" charset="0"/>
                <a:ea typeface="宋体" panose="02010600030101010101" pitchFamily="2" charset="-122"/>
              </a:rPr>
              <a:t>the</a:t>
            </a:r>
            <a:r>
              <a:rPr lang="zh-CN" altLang="en-US" sz="2400" dirty="0">
                <a:latin typeface="Times New Roman" panose="02020603050405020304" pitchFamily="18" charset="0"/>
                <a:ea typeface="宋体" panose="02010600030101010101" pitchFamily="2" charset="-122"/>
              </a:rPr>
              <a:t> </a:t>
            </a:r>
            <a:r>
              <a:rPr lang="en-US" sz="2400" dirty="0">
                <a:effectLst/>
                <a:latin typeface="Times New Roman" panose="02020603050405020304" pitchFamily="18" charset="0"/>
                <a:ea typeface="宋体" panose="02010600030101010101" pitchFamily="2" charset="-122"/>
              </a:rPr>
              <a:t>middle east war is of scarcity, and I’d like to work on it to study stress, trauma, and anxiety in the middle eastern war narratives.   </a:t>
            </a:r>
          </a:p>
          <a:p>
            <a:pPr marL="457200" indent="-457200">
              <a:buAutoNum type="arabicPeriod"/>
            </a:pPr>
            <a:r>
              <a:rPr lang="en-US" sz="2400" dirty="0">
                <a:latin typeface="Times New Roman" panose="02020603050405020304" pitchFamily="18" charset="0"/>
                <a:ea typeface="宋体" panose="02010600030101010101" pitchFamily="2" charset="-122"/>
              </a:rPr>
              <a:t>Classifying </a:t>
            </a:r>
            <a:r>
              <a:rPr lang="en-US" sz="2400" dirty="0">
                <a:effectLst/>
                <a:latin typeface="Times New Roman" panose="02020603050405020304" pitchFamily="18" charset="0"/>
                <a:ea typeface="宋体" panose="02010600030101010101" pitchFamily="2" charset="-122"/>
              </a:rPr>
              <a:t>the sentiments all manually can be time-consuming and someti</a:t>
            </a:r>
            <a:r>
              <a:rPr lang="en-US" sz="2400" dirty="0">
                <a:latin typeface="Times New Roman" panose="02020603050405020304" pitchFamily="18" charset="0"/>
                <a:ea typeface="宋体" panose="02010600030101010101" pitchFamily="2" charset="-122"/>
              </a:rPr>
              <a:t>mes unrealistic</a:t>
            </a:r>
            <a:r>
              <a:rPr lang="en-US" sz="2400" dirty="0">
                <a:effectLst/>
                <a:latin typeface="Times New Roman" panose="02020603050405020304" pitchFamily="18" charset="0"/>
                <a:ea typeface="宋体" panose="02010600030101010101" pitchFamily="2" charset="-122"/>
              </a:rPr>
              <a:t>. I’d </a:t>
            </a:r>
            <a:r>
              <a:rPr lang="en-US" altLang="zh-CN" sz="2400" dirty="0">
                <a:effectLst/>
                <a:latin typeface="Times New Roman" panose="02020603050405020304" pitchFamily="18" charset="0"/>
                <a:ea typeface="宋体" panose="02010600030101010101" pitchFamily="2" charset="-122"/>
              </a:rPr>
              <a:t>like to develop a hybrid method to classify stress, trauma, and anxiety.  </a:t>
            </a:r>
          </a:p>
          <a:p>
            <a:pPr marL="457200" indent="-457200">
              <a:buAutoNum type="arabicPeriod"/>
            </a:pPr>
            <a:r>
              <a:rPr lang="en-US" sz="2400" dirty="0">
                <a:latin typeface="Times New Roman" panose="02020603050405020304" pitchFamily="18" charset="0"/>
                <a:ea typeface="宋体" panose="02010600030101010101" pitchFamily="2" charset="-122"/>
              </a:rPr>
              <a:t>T</a:t>
            </a:r>
            <a:r>
              <a:rPr lang="en-US" sz="2400" dirty="0">
                <a:effectLst/>
                <a:latin typeface="Times New Roman" panose="02020603050405020304" pitchFamily="18" charset="0"/>
                <a:ea typeface="宋体" panose="02010600030101010101" pitchFamily="2" charset="-122"/>
              </a:rPr>
              <a:t>he studies in text classification for literary works is quite limited, which causes difficulties to choose algorithm and methods. I’d like to tune multiple algorithms, parameters, and techniques to find the optimal model. </a:t>
            </a:r>
            <a:endParaRPr lang="en-US"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69B0B89E-97B2-34FC-0D6D-EB202A64A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899138" cy="1332692"/>
          </a:xfrm>
          <a:prstGeom prst="rect">
            <a:avLst/>
          </a:prstGeom>
        </p:spPr>
      </p:pic>
      <p:pic>
        <p:nvPicPr>
          <p:cNvPr id="6" name="图片 5">
            <a:extLst>
              <a:ext uri="{FF2B5EF4-FFF2-40B4-BE49-F238E27FC236}">
                <a16:creationId xmlns:a16="http://schemas.microsoft.com/office/drawing/2014/main" id="{96F5B855-53A6-F77A-6100-B77E26A0F5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9336" y="1"/>
            <a:ext cx="1899138" cy="1332692"/>
          </a:xfrm>
          <a:prstGeom prst="rect">
            <a:avLst/>
          </a:prstGeom>
        </p:spPr>
      </p:pic>
      <p:pic>
        <p:nvPicPr>
          <p:cNvPr id="7" name="图片 6">
            <a:extLst>
              <a:ext uri="{FF2B5EF4-FFF2-40B4-BE49-F238E27FC236}">
                <a16:creationId xmlns:a16="http://schemas.microsoft.com/office/drawing/2014/main" id="{40140CA2-28C6-D44B-A7E8-3C2E66EA15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8671" y="1"/>
            <a:ext cx="1899138" cy="1332692"/>
          </a:xfrm>
          <a:prstGeom prst="rect">
            <a:avLst/>
          </a:prstGeom>
        </p:spPr>
      </p:pic>
      <p:pic>
        <p:nvPicPr>
          <p:cNvPr id="8" name="图片 7">
            <a:extLst>
              <a:ext uri="{FF2B5EF4-FFF2-40B4-BE49-F238E27FC236}">
                <a16:creationId xmlns:a16="http://schemas.microsoft.com/office/drawing/2014/main" id="{4863F6A5-59A7-1DE3-06F0-13D73A24B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5041" y="-7069"/>
            <a:ext cx="1899138" cy="1332692"/>
          </a:xfrm>
          <a:prstGeom prst="rect">
            <a:avLst/>
          </a:prstGeom>
        </p:spPr>
      </p:pic>
      <p:pic>
        <p:nvPicPr>
          <p:cNvPr id="9" name="图片 8">
            <a:extLst>
              <a:ext uri="{FF2B5EF4-FFF2-40B4-BE49-F238E27FC236}">
                <a16:creationId xmlns:a16="http://schemas.microsoft.com/office/drawing/2014/main" id="{6F303788-CEAF-8680-BCFB-FC105B859D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1411" y="-7069"/>
            <a:ext cx="1899138" cy="1332692"/>
          </a:xfrm>
          <a:prstGeom prst="rect">
            <a:avLst/>
          </a:prstGeom>
        </p:spPr>
      </p:pic>
      <p:pic>
        <p:nvPicPr>
          <p:cNvPr id="10" name="图片 9">
            <a:extLst>
              <a:ext uri="{FF2B5EF4-FFF2-40B4-BE49-F238E27FC236}">
                <a16:creationId xmlns:a16="http://schemas.microsoft.com/office/drawing/2014/main" id="{91666A63-A94C-C9DC-7D42-912D864B9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0943" y="-7069"/>
            <a:ext cx="1899138" cy="1332692"/>
          </a:xfrm>
          <a:prstGeom prst="rect">
            <a:avLst/>
          </a:prstGeom>
        </p:spPr>
      </p:pic>
    </p:spTree>
    <p:extLst>
      <p:ext uri="{BB962C8B-B14F-4D97-AF65-F5344CB8AC3E}">
        <p14:creationId xmlns:p14="http://schemas.microsoft.com/office/powerpoint/2010/main" val="37370195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40AD23A-E733-D154-329D-7E2BCC516C8C}"/>
              </a:ext>
            </a:extLst>
          </p:cNvPr>
          <p:cNvSpPr>
            <a:spLocks noGrp="1"/>
          </p:cNvSpPr>
          <p:nvPr>
            <p:ph sz="half" idx="1"/>
          </p:nvPr>
        </p:nvSpPr>
        <p:spPr>
          <a:xfrm>
            <a:off x="156064" y="1506578"/>
            <a:ext cx="11802574" cy="524681"/>
          </a:xfrm>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Results &amp; Discussion – Novel Specific-Cont.</a:t>
            </a:r>
          </a:p>
        </p:txBody>
      </p:sp>
      <p:pic>
        <p:nvPicPr>
          <p:cNvPr id="5" name="图片 4">
            <a:extLst>
              <a:ext uri="{FF2B5EF4-FFF2-40B4-BE49-F238E27FC236}">
                <a16:creationId xmlns:a16="http://schemas.microsoft.com/office/drawing/2014/main" id="{69B0B89E-97B2-34FC-0D6D-EB202A64A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899138" cy="1332692"/>
          </a:xfrm>
          <a:prstGeom prst="rect">
            <a:avLst/>
          </a:prstGeom>
        </p:spPr>
      </p:pic>
      <p:pic>
        <p:nvPicPr>
          <p:cNvPr id="6" name="图片 5">
            <a:extLst>
              <a:ext uri="{FF2B5EF4-FFF2-40B4-BE49-F238E27FC236}">
                <a16:creationId xmlns:a16="http://schemas.microsoft.com/office/drawing/2014/main" id="{96F5B855-53A6-F77A-6100-B77E26A0F5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9336" y="1"/>
            <a:ext cx="1899138" cy="1332692"/>
          </a:xfrm>
          <a:prstGeom prst="rect">
            <a:avLst/>
          </a:prstGeom>
        </p:spPr>
      </p:pic>
      <p:pic>
        <p:nvPicPr>
          <p:cNvPr id="7" name="图片 6">
            <a:extLst>
              <a:ext uri="{FF2B5EF4-FFF2-40B4-BE49-F238E27FC236}">
                <a16:creationId xmlns:a16="http://schemas.microsoft.com/office/drawing/2014/main" id="{40140CA2-28C6-D44B-A7E8-3C2E66EA1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8671" y="1"/>
            <a:ext cx="1899138" cy="1332692"/>
          </a:xfrm>
          <a:prstGeom prst="rect">
            <a:avLst/>
          </a:prstGeom>
        </p:spPr>
      </p:pic>
      <p:pic>
        <p:nvPicPr>
          <p:cNvPr id="8" name="图片 7">
            <a:extLst>
              <a:ext uri="{FF2B5EF4-FFF2-40B4-BE49-F238E27FC236}">
                <a16:creationId xmlns:a16="http://schemas.microsoft.com/office/drawing/2014/main" id="{4863F6A5-59A7-1DE3-06F0-13D73A24B4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5041" y="-7069"/>
            <a:ext cx="1899138" cy="1332692"/>
          </a:xfrm>
          <a:prstGeom prst="rect">
            <a:avLst/>
          </a:prstGeom>
        </p:spPr>
      </p:pic>
      <p:pic>
        <p:nvPicPr>
          <p:cNvPr id="9" name="图片 8">
            <a:extLst>
              <a:ext uri="{FF2B5EF4-FFF2-40B4-BE49-F238E27FC236}">
                <a16:creationId xmlns:a16="http://schemas.microsoft.com/office/drawing/2014/main" id="{6F303788-CEAF-8680-BCFB-FC105B859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1411" y="-7069"/>
            <a:ext cx="1899138" cy="1332692"/>
          </a:xfrm>
          <a:prstGeom prst="rect">
            <a:avLst/>
          </a:prstGeom>
        </p:spPr>
      </p:pic>
      <p:pic>
        <p:nvPicPr>
          <p:cNvPr id="10" name="图片 9">
            <a:extLst>
              <a:ext uri="{FF2B5EF4-FFF2-40B4-BE49-F238E27FC236}">
                <a16:creationId xmlns:a16="http://schemas.microsoft.com/office/drawing/2014/main" id="{91666A63-A94C-C9DC-7D42-912D864B97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0943" y="-7069"/>
            <a:ext cx="1899138" cy="1332692"/>
          </a:xfrm>
          <a:prstGeom prst="rect">
            <a:avLst/>
          </a:prstGeom>
        </p:spPr>
      </p:pic>
      <p:sp>
        <p:nvSpPr>
          <p:cNvPr id="13" name="文本框 12">
            <a:extLst>
              <a:ext uri="{FF2B5EF4-FFF2-40B4-BE49-F238E27FC236}">
                <a16:creationId xmlns:a16="http://schemas.microsoft.com/office/drawing/2014/main" id="{2970945A-0D1D-1B75-0DD2-C865B80CD3BB}"/>
              </a:ext>
            </a:extLst>
          </p:cNvPr>
          <p:cNvSpPr txBox="1"/>
          <p:nvPr/>
        </p:nvSpPr>
        <p:spPr>
          <a:xfrm>
            <a:off x="949570" y="2034871"/>
            <a:ext cx="4129088" cy="369332"/>
          </a:xfrm>
          <a:prstGeom prst="rect">
            <a:avLst/>
          </a:prstGeom>
          <a:noFill/>
        </p:spPr>
        <p:txBody>
          <a:bodyPr wrap="square" rtlCol="0">
            <a:spAutoFit/>
          </a:bodyPr>
          <a:lstStyle/>
          <a:p>
            <a:r>
              <a:rPr lang="en-US" sz="1800" b="1" dirty="0">
                <a:effectLst/>
                <a:latin typeface="Times New Roman" panose="02020603050405020304" pitchFamily="18" charset="0"/>
                <a:ea typeface="宋体" panose="02010600030101010101" pitchFamily="2" charset="-122"/>
              </a:rPr>
              <a:t>Barefoot in Baghdad </a:t>
            </a:r>
            <a:endParaRPr lang="en-US" b="1" i="1"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F7B92C63-5282-2988-5072-90B5F567721F}"/>
              </a:ext>
            </a:extLst>
          </p:cNvPr>
          <p:cNvSpPr txBox="1"/>
          <p:nvPr/>
        </p:nvSpPr>
        <p:spPr>
          <a:xfrm>
            <a:off x="5017131" y="2019873"/>
            <a:ext cx="4129088" cy="369332"/>
          </a:xfrm>
          <a:prstGeom prst="rect">
            <a:avLst/>
          </a:prstGeom>
          <a:noFill/>
        </p:spPr>
        <p:txBody>
          <a:bodyPr wrap="square" rtlCol="0">
            <a:spAutoFit/>
          </a:bodyPr>
          <a:lstStyle/>
          <a:p>
            <a:r>
              <a:rPr lang="en-US" sz="1800" b="1" dirty="0">
                <a:effectLst/>
                <a:latin typeface="Times New Roman" panose="02020603050405020304" pitchFamily="18" charset="0"/>
                <a:ea typeface="宋体" panose="02010600030101010101" pitchFamily="2" charset="-122"/>
              </a:rPr>
              <a:t>The Boy from Aleppo </a:t>
            </a:r>
            <a:endParaRPr lang="en-US" b="1" i="1"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1EBB6FC8-B191-71F9-684D-0B6A992768EE}"/>
              </a:ext>
            </a:extLst>
          </p:cNvPr>
          <p:cNvSpPr txBox="1"/>
          <p:nvPr/>
        </p:nvSpPr>
        <p:spPr>
          <a:xfrm>
            <a:off x="8530011" y="2058485"/>
            <a:ext cx="4129088" cy="369332"/>
          </a:xfrm>
          <a:prstGeom prst="rect">
            <a:avLst/>
          </a:prstGeom>
          <a:noFill/>
        </p:spPr>
        <p:txBody>
          <a:bodyPr wrap="square" rtlCol="0">
            <a:spAutoFit/>
          </a:bodyPr>
          <a:lstStyle/>
          <a:p>
            <a:r>
              <a:rPr lang="en-US" sz="1800" b="1" dirty="0">
                <a:effectLst/>
                <a:latin typeface="Times New Roman" panose="02020603050405020304" pitchFamily="18" charset="0"/>
                <a:ea typeface="宋体" panose="02010600030101010101" pitchFamily="2" charset="-122"/>
              </a:rPr>
              <a:t>Diaries of the Syrian Revolution </a:t>
            </a:r>
            <a:endParaRPr lang="en-US" b="1" i="1"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1FC00E44-FB34-A0C0-17D2-4DC68CB1C5B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0930" y="2427817"/>
            <a:ext cx="3041579" cy="1576388"/>
          </a:xfrm>
          <a:prstGeom prst="rect">
            <a:avLst/>
          </a:prstGeom>
          <a:noFill/>
          <a:ln>
            <a:noFill/>
          </a:ln>
        </p:spPr>
      </p:pic>
      <p:pic>
        <p:nvPicPr>
          <p:cNvPr id="4" name="图片 3">
            <a:extLst>
              <a:ext uri="{FF2B5EF4-FFF2-40B4-BE49-F238E27FC236}">
                <a16:creationId xmlns:a16="http://schemas.microsoft.com/office/drawing/2014/main" id="{56CCF04B-75B6-2018-8867-C6CD2CD34FD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85870" y="4130681"/>
            <a:ext cx="3041579" cy="1978118"/>
          </a:xfrm>
          <a:prstGeom prst="rect">
            <a:avLst/>
          </a:prstGeom>
          <a:noFill/>
          <a:ln>
            <a:noFill/>
          </a:ln>
        </p:spPr>
      </p:pic>
      <p:pic>
        <p:nvPicPr>
          <p:cNvPr id="25" name="图片 24">
            <a:extLst>
              <a:ext uri="{FF2B5EF4-FFF2-40B4-BE49-F238E27FC236}">
                <a16:creationId xmlns:a16="http://schemas.microsoft.com/office/drawing/2014/main" id="{2FD76656-0CE2-F99E-C7D3-84552D3EA67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713532" y="2413561"/>
            <a:ext cx="2783691" cy="1576388"/>
          </a:xfrm>
          <a:prstGeom prst="rect">
            <a:avLst/>
          </a:prstGeom>
          <a:noFill/>
          <a:ln>
            <a:noFill/>
          </a:ln>
        </p:spPr>
      </p:pic>
      <p:pic>
        <p:nvPicPr>
          <p:cNvPr id="26" name="图片 25">
            <a:extLst>
              <a:ext uri="{FF2B5EF4-FFF2-40B4-BE49-F238E27FC236}">
                <a16:creationId xmlns:a16="http://schemas.microsoft.com/office/drawing/2014/main" id="{7DBE6C85-02FF-8609-741D-BFB293ADC8C6}"/>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64678" y="4210587"/>
            <a:ext cx="2919000" cy="1898212"/>
          </a:xfrm>
          <a:prstGeom prst="rect">
            <a:avLst/>
          </a:prstGeom>
          <a:noFill/>
          <a:ln>
            <a:noFill/>
          </a:ln>
        </p:spPr>
      </p:pic>
      <p:pic>
        <p:nvPicPr>
          <p:cNvPr id="27" name="图片 26">
            <a:extLst>
              <a:ext uri="{FF2B5EF4-FFF2-40B4-BE49-F238E27FC236}">
                <a16:creationId xmlns:a16="http://schemas.microsoft.com/office/drawing/2014/main" id="{23C8B20F-AFF9-F1E1-646F-D769D56FA716}"/>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881420" y="2386247"/>
            <a:ext cx="2529446" cy="1651060"/>
          </a:xfrm>
          <a:prstGeom prst="rect">
            <a:avLst/>
          </a:prstGeom>
          <a:noFill/>
          <a:ln>
            <a:noFill/>
          </a:ln>
        </p:spPr>
      </p:pic>
      <p:pic>
        <p:nvPicPr>
          <p:cNvPr id="28" name="图片 27">
            <a:extLst>
              <a:ext uri="{FF2B5EF4-FFF2-40B4-BE49-F238E27FC236}">
                <a16:creationId xmlns:a16="http://schemas.microsoft.com/office/drawing/2014/main" id="{F86AF231-78B1-ADF8-5BFD-EFB8E52AE8A6}"/>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851849" y="4210587"/>
            <a:ext cx="2633657" cy="1940039"/>
          </a:xfrm>
          <a:prstGeom prst="rect">
            <a:avLst/>
          </a:prstGeom>
          <a:noFill/>
          <a:ln>
            <a:noFill/>
          </a:ln>
        </p:spPr>
      </p:pic>
      <p:pic>
        <p:nvPicPr>
          <p:cNvPr id="11" name="图片 10">
            <a:extLst>
              <a:ext uri="{FF2B5EF4-FFF2-40B4-BE49-F238E27FC236}">
                <a16:creationId xmlns:a16="http://schemas.microsoft.com/office/drawing/2014/main" id="{1D474C5F-0934-E2FC-2732-D36BE10123D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7672" y="5998831"/>
            <a:ext cx="371527" cy="161948"/>
          </a:xfrm>
          <a:prstGeom prst="rect">
            <a:avLst/>
          </a:prstGeom>
        </p:spPr>
      </p:pic>
      <p:pic>
        <p:nvPicPr>
          <p:cNvPr id="12" name="图片 11">
            <a:extLst>
              <a:ext uri="{FF2B5EF4-FFF2-40B4-BE49-F238E27FC236}">
                <a16:creationId xmlns:a16="http://schemas.microsoft.com/office/drawing/2014/main" id="{C02FABAB-45CA-BE65-F1BB-D04E3534AAA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13681" y="6006444"/>
            <a:ext cx="371527" cy="161948"/>
          </a:xfrm>
          <a:prstGeom prst="rect">
            <a:avLst/>
          </a:prstGeom>
        </p:spPr>
      </p:pic>
      <p:pic>
        <p:nvPicPr>
          <p:cNvPr id="14" name="图片 13">
            <a:extLst>
              <a:ext uri="{FF2B5EF4-FFF2-40B4-BE49-F238E27FC236}">
                <a16:creationId xmlns:a16="http://schemas.microsoft.com/office/drawing/2014/main" id="{05E11E76-F30D-C09D-45D5-058D14905A8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62983" y="6023596"/>
            <a:ext cx="371527" cy="161948"/>
          </a:xfrm>
          <a:prstGeom prst="rect">
            <a:avLst/>
          </a:prstGeom>
        </p:spPr>
      </p:pic>
      <p:pic>
        <p:nvPicPr>
          <p:cNvPr id="17" name="图片 16">
            <a:extLst>
              <a:ext uri="{FF2B5EF4-FFF2-40B4-BE49-F238E27FC236}">
                <a16:creationId xmlns:a16="http://schemas.microsoft.com/office/drawing/2014/main" id="{D3C09C98-47FA-D183-C878-95328111C62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20482" y="5984846"/>
            <a:ext cx="457264" cy="171474"/>
          </a:xfrm>
          <a:prstGeom prst="rect">
            <a:avLst/>
          </a:prstGeom>
        </p:spPr>
      </p:pic>
      <p:pic>
        <p:nvPicPr>
          <p:cNvPr id="19" name="图片 18">
            <a:extLst>
              <a:ext uri="{FF2B5EF4-FFF2-40B4-BE49-F238E27FC236}">
                <a16:creationId xmlns:a16="http://schemas.microsoft.com/office/drawing/2014/main" id="{53AF1BEA-09D8-CA40-66A5-C42BAEA37DD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10586" y="6001669"/>
            <a:ext cx="457264" cy="171474"/>
          </a:xfrm>
          <a:prstGeom prst="rect">
            <a:avLst/>
          </a:prstGeom>
        </p:spPr>
      </p:pic>
      <p:pic>
        <p:nvPicPr>
          <p:cNvPr id="21" name="图片 20">
            <a:extLst>
              <a:ext uri="{FF2B5EF4-FFF2-40B4-BE49-F238E27FC236}">
                <a16:creationId xmlns:a16="http://schemas.microsoft.com/office/drawing/2014/main" id="{B2F820B8-EA04-1E90-BBC4-5F7E0F0E7D2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133901" y="6020732"/>
            <a:ext cx="457264" cy="171474"/>
          </a:xfrm>
          <a:prstGeom prst="rect">
            <a:avLst/>
          </a:prstGeom>
        </p:spPr>
      </p:pic>
      <p:pic>
        <p:nvPicPr>
          <p:cNvPr id="24" name="图片 23">
            <a:extLst>
              <a:ext uri="{FF2B5EF4-FFF2-40B4-BE49-F238E27FC236}">
                <a16:creationId xmlns:a16="http://schemas.microsoft.com/office/drawing/2014/main" id="{7CF7789D-408B-4E9B-1C74-E9A44AD43C7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23626" y="5992156"/>
            <a:ext cx="447737" cy="161948"/>
          </a:xfrm>
          <a:prstGeom prst="rect">
            <a:avLst/>
          </a:prstGeom>
        </p:spPr>
      </p:pic>
      <p:pic>
        <p:nvPicPr>
          <p:cNvPr id="30" name="图片 29">
            <a:extLst>
              <a:ext uri="{FF2B5EF4-FFF2-40B4-BE49-F238E27FC236}">
                <a16:creationId xmlns:a16="http://schemas.microsoft.com/office/drawing/2014/main" id="{5F8EF519-E782-562E-0870-1C558848F59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28067" y="5992156"/>
            <a:ext cx="447737" cy="161948"/>
          </a:xfrm>
          <a:prstGeom prst="rect">
            <a:avLst/>
          </a:prstGeom>
        </p:spPr>
      </p:pic>
      <p:pic>
        <p:nvPicPr>
          <p:cNvPr id="32" name="图片 31">
            <a:extLst>
              <a:ext uri="{FF2B5EF4-FFF2-40B4-BE49-F238E27FC236}">
                <a16:creationId xmlns:a16="http://schemas.microsoft.com/office/drawing/2014/main" id="{B01BFA91-8431-19C4-DE52-3B0ABFC5C46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823584" y="6022653"/>
            <a:ext cx="447737" cy="161948"/>
          </a:xfrm>
          <a:prstGeom prst="rect">
            <a:avLst/>
          </a:prstGeom>
        </p:spPr>
      </p:pic>
    </p:spTree>
    <p:extLst>
      <p:ext uri="{BB962C8B-B14F-4D97-AF65-F5344CB8AC3E}">
        <p14:creationId xmlns:p14="http://schemas.microsoft.com/office/powerpoint/2010/main" val="3697100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40AD23A-E733-D154-329D-7E2BCC516C8C}"/>
              </a:ext>
            </a:extLst>
          </p:cNvPr>
          <p:cNvSpPr>
            <a:spLocks noGrp="1"/>
          </p:cNvSpPr>
          <p:nvPr>
            <p:ph sz="half" idx="1"/>
          </p:nvPr>
        </p:nvSpPr>
        <p:spPr>
          <a:xfrm>
            <a:off x="156064" y="1506578"/>
            <a:ext cx="11802574" cy="524681"/>
          </a:xfrm>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Results &amp; Discussion – Novel Specific-Cont.</a:t>
            </a:r>
          </a:p>
        </p:txBody>
      </p:sp>
      <p:pic>
        <p:nvPicPr>
          <p:cNvPr id="5" name="图片 4">
            <a:extLst>
              <a:ext uri="{FF2B5EF4-FFF2-40B4-BE49-F238E27FC236}">
                <a16:creationId xmlns:a16="http://schemas.microsoft.com/office/drawing/2014/main" id="{69B0B89E-97B2-34FC-0D6D-EB202A64A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899138" cy="1332692"/>
          </a:xfrm>
          <a:prstGeom prst="rect">
            <a:avLst/>
          </a:prstGeom>
        </p:spPr>
      </p:pic>
      <p:pic>
        <p:nvPicPr>
          <p:cNvPr id="6" name="图片 5">
            <a:extLst>
              <a:ext uri="{FF2B5EF4-FFF2-40B4-BE49-F238E27FC236}">
                <a16:creationId xmlns:a16="http://schemas.microsoft.com/office/drawing/2014/main" id="{96F5B855-53A6-F77A-6100-B77E26A0F5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9336" y="1"/>
            <a:ext cx="1899138" cy="1332692"/>
          </a:xfrm>
          <a:prstGeom prst="rect">
            <a:avLst/>
          </a:prstGeom>
        </p:spPr>
      </p:pic>
      <p:pic>
        <p:nvPicPr>
          <p:cNvPr id="7" name="图片 6">
            <a:extLst>
              <a:ext uri="{FF2B5EF4-FFF2-40B4-BE49-F238E27FC236}">
                <a16:creationId xmlns:a16="http://schemas.microsoft.com/office/drawing/2014/main" id="{40140CA2-28C6-D44B-A7E8-3C2E66EA1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8671" y="1"/>
            <a:ext cx="1899138" cy="1332692"/>
          </a:xfrm>
          <a:prstGeom prst="rect">
            <a:avLst/>
          </a:prstGeom>
        </p:spPr>
      </p:pic>
      <p:pic>
        <p:nvPicPr>
          <p:cNvPr id="8" name="图片 7">
            <a:extLst>
              <a:ext uri="{FF2B5EF4-FFF2-40B4-BE49-F238E27FC236}">
                <a16:creationId xmlns:a16="http://schemas.microsoft.com/office/drawing/2014/main" id="{4863F6A5-59A7-1DE3-06F0-13D73A24B4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5041" y="-7069"/>
            <a:ext cx="1899138" cy="1332692"/>
          </a:xfrm>
          <a:prstGeom prst="rect">
            <a:avLst/>
          </a:prstGeom>
        </p:spPr>
      </p:pic>
      <p:pic>
        <p:nvPicPr>
          <p:cNvPr id="9" name="图片 8">
            <a:extLst>
              <a:ext uri="{FF2B5EF4-FFF2-40B4-BE49-F238E27FC236}">
                <a16:creationId xmlns:a16="http://schemas.microsoft.com/office/drawing/2014/main" id="{6F303788-CEAF-8680-BCFB-FC105B859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1411" y="-7069"/>
            <a:ext cx="1899138" cy="1332692"/>
          </a:xfrm>
          <a:prstGeom prst="rect">
            <a:avLst/>
          </a:prstGeom>
        </p:spPr>
      </p:pic>
      <p:pic>
        <p:nvPicPr>
          <p:cNvPr id="10" name="图片 9">
            <a:extLst>
              <a:ext uri="{FF2B5EF4-FFF2-40B4-BE49-F238E27FC236}">
                <a16:creationId xmlns:a16="http://schemas.microsoft.com/office/drawing/2014/main" id="{91666A63-A94C-C9DC-7D42-912D864B97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0943" y="-7069"/>
            <a:ext cx="1899138" cy="1332692"/>
          </a:xfrm>
          <a:prstGeom prst="rect">
            <a:avLst/>
          </a:prstGeom>
        </p:spPr>
      </p:pic>
      <p:sp>
        <p:nvSpPr>
          <p:cNvPr id="13" name="文本框 12">
            <a:extLst>
              <a:ext uri="{FF2B5EF4-FFF2-40B4-BE49-F238E27FC236}">
                <a16:creationId xmlns:a16="http://schemas.microsoft.com/office/drawing/2014/main" id="{2970945A-0D1D-1B75-0DD2-C865B80CD3BB}"/>
              </a:ext>
            </a:extLst>
          </p:cNvPr>
          <p:cNvSpPr txBox="1"/>
          <p:nvPr/>
        </p:nvSpPr>
        <p:spPr>
          <a:xfrm>
            <a:off x="570726" y="2031259"/>
            <a:ext cx="4129088" cy="369332"/>
          </a:xfrm>
          <a:prstGeom prst="rect">
            <a:avLst/>
          </a:prstGeom>
          <a:noFill/>
        </p:spPr>
        <p:txBody>
          <a:bodyPr wrap="square" rtlCol="0">
            <a:spAutoFit/>
          </a:bodyPr>
          <a:lstStyle/>
          <a:p>
            <a:r>
              <a:rPr lang="en-US" sz="1800" b="1" dirty="0">
                <a:effectLst/>
                <a:latin typeface="Times New Roman" panose="02020603050405020304" pitchFamily="18" charset="0"/>
                <a:ea typeface="宋体" panose="02010600030101010101" pitchFamily="2" charset="-122"/>
              </a:rPr>
              <a:t>The Baghdad Clock</a:t>
            </a:r>
            <a:endParaRPr lang="en-US" b="1" i="1"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C6CC6FA5-0A4C-5F8E-E290-B8BE3BE6B7B3}"/>
              </a:ext>
            </a:extLst>
          </p:cNvPr>
          <p:cNvSpPr txBox="1"/>
          <p:nvPr/>
        </p:nvSpPr>
        <p:spPr>
          <a:xfrm>
            <a:off x="4031456" y="2036713"/>
            <a:ext cx="4129088" cy="369332"/>
          </a:xfrm>
          <a:prstGeom prst="rect">
            <a:avLst/>
          </a:prstGeom>
          <a:noFill/>
        </p:spPr>
        <p:txBody>
          <a:bodyPr wrap="square" rtlCol="0">
            <a:spAutoFit/>
          </a:bodyPr>
          <a:lstStyle/>
          <a:p>
            <a:r>
              <a:rPr lang="en-US" sz="1800" b="1" dirty="0">
                <a:effectLst/>
                <a:latin typeface="Times New Roman" panose="02020603050405020304" pitchFamily="18" charset="0"/>
                <a:ea typeface="宋体" panose="02010600030101010101" pitchFamily="2" charset="-122"/>
              </a:rPr>
              <a:t>Baghdad Diaries </a:t>
            </a:r>
            <a:endParaRPr lang="en-US" b="1" i="1"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F7B92C63-5282-2988-5072-90B5F567721F}"/>
              </a:ext>
            </a:extLst>
          </p:cNvPr>
          <p:cNvSpPr txBox="1"/>
          <p:nvPr/>
        </p:nvSpPr>
        <p:spPr>
          <a:xfrm>
            <a:off x="7039818" y="2037744"/>
            <a:ext cx="4129088" cy="369332"/>
          </a:xfrm>
          <a:prstGeom prst="rect">
            <a:avLst/>
          </a:prstGeom>
          <a:noFill/>
        </p:spPr>
        <p:txBody>
          <a:bodyPr wrap="square" rtlCol="0">
            <a:spAutoFit/>
          </a:bodyPr>
          <a:lstStyle/>
          <a:p>
            <a:r>
              <a:rPr lang="en-US" sz="1800" b="1" dirty="0">
                <a:effectLst/>
                <a:latin typeface="Times New Roman" panose="02020603050405020304" pitchFamily="18" charset="0"/>
                <a:ea typeface="宋体" panose="02010600030101010101" pitchFamily="2" charset="-122"/>
              </a:rPr>
              <a:t>Escape from Aleppo</a:t>
            </a:r>
            <a:endParaRPr lang="en-US" b="1" i="1"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1EBB6FC8-B191-71F9-684D-0B6A992768EE}"/>
              </a:ext>
            </a:extLst>
          </p:cNvPr>
          <p:cNvSpPr txBox="1"/>
          <p:nvPr/>
        </p:nvSpPr>
        <p:spPr>
          <a:xfrm>
            <a:off x="10040193" y="2016914"/>
            <a:ext cx="4129088" cy="369332"/>
          </a:xfrm>
          <a:prstGeom prst="rect">
            <a:avLst/>
          </a:prstGeom>
          <a:noFill/>
        </p:spPr>
        <p:txBody>
          <a:bodyPr wrap="square" rtlCol="0">
            <a:spAutoFit/>
          </a:bodyPr>
          <a:lstStyle/>
          <a:p>
            <a:r>
              <a:rPr lang="en-US" sz="1800" b="1" dirty="0">
                <a:effectLst/>
                <a:latin typeface="Times New Roman" panose="02020603050405020304" pitchFamily="18" charset="0"/>
                <a:ea typeface="宋体" panose="02010600030101010101" pitchFamily="2" charset="-122"/>
              </a:rPr>
              <a:t>Shooting Kabul</a:t>
            </a:r>
            <a:endParaRPr lang="en-US" b="1" i="1" dirty="0">
              <a:latin typeface="Times New Roman" panose="02020603050405020304" pitchFamily="18" charset="0"/>
              <a:cs typeface="Times New Roman" panose="02020603050405020304" pitchFamily="18" charset="0"/>
            </a:endParaRPr>
          </a:p>
        </p:txBody>
      </p:sp>
      <p:pic>
        <p:nvPicPr>
          <p:cNvPr id="16" name="图片 15">
            <a:extLst>
              <a:ext uri="{FF2B5EF4-FFF2-40B4-BE49-F238E27FC236}">
                <a16:creationId xmlns:a16="http://schemas.microsoft.com/office/drawing/2014/main" id="{5D9264F1-C833-4563-E26A-9915E5D48D4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9106" y="2479621"/>
            <a:ext cx="2919000" cy="1651060"/>
          </a:xfrm>
          <a:prstGeom prst="rect">
            <a:avLst/>
          </a:prstGeom>
          <a:noFill/>
          <a:ln>
            <a:noFill/>
          </a:ln>
        </p:spPr>
      </p:pic>
      <p:pic>
        <p:nvPicPr>
          <p:cNvPr id="17" name="图片 16">
            <a:extLst>
              <a:ext uri="{FF2B5EF4-FFF2-40B4-BE49-F238E27FC236}">
                <a16:creationId xmlns:a16="http://schemas.microsoft.com/office/drawing/2014/main" id="{FD511E33-FD8C-6709-4087-D1C47B05339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9809" y="4232116"/>
            <a:ext cx="3157466" cy="1940039"/>
          </a:xfrm>
          <a:prstGeom prst="rect">
            <a:avLst/>
          </a:prstGeom>
          <a:noFill/>
          <a:ln>
            <a:noFill/>
          </a:ln>
        </p:spPr>
      </p:pic>
      <p:pic>
        <p:nvPicPr>
          <p:cNvPr id="18" name="图片 17">
            <a:extLst>
              <a:ext uri="{FF2B5EF4-FFF2-40B4-BE49-F238E27FC236}">
                <a16:creationId xmlns:a16="http://schemas.microsoft.com/office/drawing/2014/main" id="{6BD0D450-75D4-2107-61CA-64188C36CC2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465275" y="2347914"/>
            <a:ext cx="3070976" cy="1689394"/>
          </a:xfrm>
          <a:prstGeom prst="rect">
            <a:avLst/>
          </a:prstGeom>
          <a:noFill/>
          <a:ln>
            <a:noFill/>
          </a:ln>
        </p:spPr>
      </p:pic>
      <p:pic>
        <p:nvPicPr>
          <p:cNvPr id="19" name="图片 18">
            <a:extLst>
              <a:ext uri="{FF2B5EF4-FFF2-40B4-BE49-F238E27FC236}">
                <a16:creationId xmlns:a16="http://schemas.microsoft.com/office/drawing/2014/main" id="{84CF9D98-C228-115A-EED9-0FBA9C99B84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268888" y="4210587"/>
            <a:ext cx="3157466" cy="1856190"/>
          </a:xfrm>
          <a:prstGeom prst="rect">
            <a:avLst/>
          </a:prstGeom>
          <a:noFill/>
          <a:ln>
            <a:noFill/>
          </a:ln>
        </p:spPr>
      </p:pic>
      <p:pic>
        <p:nvPicPr>
          <p:cNvPr id="20" name="图片 19">
            <a:extLst>
              <a:ext uri="{FF2B5EF4-FFF2-40B4-BE49-F238E27FC236}">
                <a16:creationId xmlns:a16="http://schemas.microsoft.com/office/drawing/2014/main" id="{045D0BE8-1C93-70AA-E83E-FAE53361A2F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599685" y="2347913"/>
            <a:ext cx="2861648" cy="1733924"/>
          </a:xfrm>
          <a:prstGeom prst="rect">
            <a:avLst/>
          </a:prstGeom>
          <a:noFill/>
          <a:ln>
            <a:noFill/>
          </a:ln>
        </p:spPr>
      </p:pic>
      <p:pic>
        <p:nvPicPr>
          <p:cNvPr id="21" name="图片 20">
            <a:extLst>
              <a:ext uri="{FF2B5EF4-FFF2-40B4-BE49-F238E27FC236}">
                <a16:creationId xmlns:a16="http://schemas.microsoft.com/office/drawing/2014/main" id="{7414FAE3-54C3-0B5D-E737-7A563B5FEA84}"/>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461164" y="4210587"/>
            <a:ext cx="2861648" cy="1898662"/>
          </a:xfrm>
          <a:prstGeom prst="rect">
            <a:avLst/>
          </a:prstGeom>
          <a:noFill/>
          <a:ln>
            <a:noFill/>
          </a:ln>
        </p:spPr>
      </p:pic>
      <p:pic>
        <p:nvPicPr>
          <p:cNvPr id="23" name="图片 22">
            <a:extLst>
              <a:ext uri="{FF2B5EF4-FFF2-40B4-BE49-F238E27FC236}">
                <a16:creationId xmlns:a16="http://schemas.microsoft.com/office/drawing/2014/main" id="{A19CB00D-0137-0038-DB2C-787AF346EF6D}"/>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483156" y="2324434"/>
            <a:ext cx="2675231" cy="1651060"/>
          </a:xfrm>
          <a:prstGeom prst="rect">
            <a:avLst/>
          </a:prstGeom>
          <a:noFill/>
          <a:ln>
            <a:noFill/>
          </a:ln>
        </p:spPr>
      </p:pic>
      <p:pic>
        <p:nvPicPr>
          <p:cNvPr id="24" name="图片 23">
            <a:extLst>
              <a:ext uri="{FF2B5EF4-FFF2-40B4-BE49-F238E27FC236}">
                <a16:creationId xmlns:a16="http://schemas.microsoft.com/office/drawing/2014/main" id="{931BF0B0-F843-72A5-2B3D-DCFF1DB3A515}"/>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9296738" y="4232116"/>
            <a:ext cx="2861649" cy="1834661"/>
          </a:xfrm>
          <a:prstGeom prst="rect">
            <a:avLst/>
          </a:prstGeom>
          <a:noFill/>
          <a:ln>
            <a:noFill/>
          </a:ln>
        </p:spPr>
      </p:pic>
      <p:pic>
        <p:nvPicPr>
          <p:cNvPr id="4" name="图片 3">
            <a:extLst>
              <a:ext uri="{FF2B5EF4-FFF2-40B4-BE49-F238E27FC236}">
                <a16:creationId xmlns:a16="http://schemas.microsoft.com/office/drawing/2014/main" id="{6387E503-28C0-43F8-180B-590325CDA14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0942" y="6028275"/>
            <a:ext cx="371527" cy="161948"/>
          </a:xfrm>
          <a:prstGeom prst="rect">
            <a:avLst/>
          </a:prstGeom>
        </p:spPr>
      </p:pic>
      <p:pic>
        <p:nvPicPr>
          <p:cNvPr id="11" name="图片 10">
            <a:extLst>
              <a:ext uri="{FF2B5EF4-FFF2-40B4-BE49-F238E27FC236}">
                <a16:creationId xmlns:a16="http://schemas.microsoft.com/office/drawing/2014/main" id="{D3EBB5D2-0917-1A49-255E-CFD46FC17A3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98561" y="5956825"/>
            <a:ext cx="371527" cy="161948"/>
          </a:xfrm>
          <a:prstGeom prst="rect">
            <a:avLst/>
          </a:prstGeom>
        </p:spPr>
      </p:pic>
      <p:pic>
        <p:nvPicPr>
          <p:cNvPr id="25" name="图片 24">
            <a:extLst>
              <a:ext uri="{FF2B5EF4-FFF2-40B4-BE49-F238E27FC236}">
                <a16:creationId xmlns:a16="http://schemas.microsoft.com/office/drawing/2014/main" id="{65AAD451-AC9D-CD47-56DE-96DBCC44D10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98898" y="5985803"/>
            <a:ext cx="371527" cy="161948"/>
          </a:xfrm>
          <a:prstGeom prst="rect">
            <a:avLst/>
          </a:prstGeom>
        </p:spPr>
      </p:pic>
      <p:pic>
        <p:nvPicPr>
          <p:cNvPr id="26" name="图片 25">
            <a:extLst>
              <a:ext uri="{FF2B5EF4-FFF2-40B4-BE49-F238E27FC236}">
                <a16:creationId xmlns:a16="http://schemas.microsoft.com/office/drawing/2014/main" id="{BD5B6A02-C6A9-5731-494A-BFC4658A4D0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834472" y="5957617"/>
            <a:ext cx="371527" cy="161948"/>
          </a:xfrm>
          <a:prstGeom prst="rect">
            <a:avLst/>
          </a:prstGeom>
        </p:spPr>
      </p:pic>
      <p:pic>
        <p:nvPicPr>
          <p:cNvPr id="29" name="图片 28">
            <a:extLst>
              <a:ext uri="{FF2B5EF4-FFF2-40B4-BE49-F238E27FC236}">
                <a16:creationId xmlns:a16="http://schemas.microsoft.com/office/drawing/2014/main" id="{BE4242EB-63B7-033B-F66C-63909512011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69531" y="6033036"/>
            <a:ext cx="457264" cy="171474"/>
          </a:xfrm>
          <a:prstGeom prst="rect">
            <a:avLst/>
          </a:prstGeom>
        </p:spPr>
      </p:pic>
      <p:pic>
        <p:nvPicPr>
          <p:cNvPr id="31" name="图片 30">
            <a:extLst>
              <a:ext uri="{FF2B5EF4-FFF2-40B4-BE49-F238E27FC236}">
                <a16:creationId xmlns:a16="http://schemas.microsoft.com/office/drawing/2014/main" id="{27009445-2960-24A9-AFB6-42915A66E8E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01315" y="5952854"/>
            <a:ext cx="457264" cy="171474"/>
          </a:xfrm>
          <a:prstGeom prst="rect">
            <a:avLst/>
          </a:prstGeom>
        </p:spPr>
      </p:pic>
      <p:pic>
        <p:nvPicPr>
          <p:cNvPr id="33" name="图片 32">
            <a:extLst>
              <a:ext uri="{FF2B5EF4-FFF2-40B4-BE49-F238E27FC236}">
                <a16:creationId xmlns:a16="http://schemas.microsoft.com/office/drawing/2014/main" id="{2432C2FC-F1A4-2D92-DEBA-68329B72B55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821655" y="5986393"/>
            <a:ext cx="457264" cy="171474"/>
          </a:xfrm>
          <a:prstGeom prst="rect">
            <a:avLst/>
          </a:prstGeom>
        </p:spPr>
      </p:pic>
      <p:pic>
        <p:nvPicPr>
          <p:cNvPr id="35" name="图片 34">
            <a:extLst>
              <a:ext uri="{FF2B5EF4-FFF2-40B4-BE49-F238E27FC236}">
                <a16:creationId xmlns:a16="http://schemas.microsoft.com/office/drawing/2014/main" id="{67E044E7-53E2-6159-AE75-7E2BEB35497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657229" y="5956825"/>
            <a:ext cx="457264" cy="171474"/>
          </a:xfrm>
          <a:prstGeom prst="rect">
            <a:avLst/>
          </a:prstGeom>
        </p:spPr>
      </p:pic>
      <p:pic>
        <p:nvPicPr>
          <p:cNvPr id="37" name="图片 36">
            <a:extLst>
              <a:ext uri="{FF2B5EF4-FFF2-40B4-BE49-F238E27FC236}">
                <a16:creationId xmlns:a16="http://schemas.microsoft.com/office/drawing/2014/main" id="{E49AB611-564F-BE3C-6EF1-A0B20FE8951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500683" y="6048317"/>
            <a:ext cx="447737" cy="161948"/>
          </a:xfrm>
          <a:prstGeom prst="rect">
            <a:avLst/>
          </a:prstGeom>
        </p:spPr>
      </p:pic>
      <p:pic>
        <p:nvPicPr>
          <p:cNvPr id="39" name="图片 38">
            <a:extLst>
              <a:ext uri="{FF2B5EF4-FFF2-40B4-BE49-F238E27FC236}">
                <a16:creationId xmlns:a16="http://schemas.microsoft.com/office/drawing/2014/main" id="{593F499C-E012-BCA1-6381-EC91221AEDC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701919" y="5952062"/>
            <a:ext cx="447737" cy="161948"/>
          </a:xfrm>
          <a:prstGeom prst="rect">
            <a:avLst/>
          </a:prstGeom>
        </p:spPr>
      </p:pic>
      <p:pic>
        <p:nvPicPr>
          <p:cNvPr id="41" name="图片 40">
            <a:extLst>
              <a:ext uri="{FF2B5EF4-FFF2-40B4-BE49-F238E27FC236}">
                <a16:creationId xmlns:a16="http://schemas.microsoft.com/office/drawing/2014/main" id="{C6F34154-AE31-CD60-33D2-F5446AAD54A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640309" y="5994924"/>
            <a:ext cx="447737" cy="161948"/>
          </a:xfrm>
          <a:prstGeom prst="rect">
            <a:avLst/>
          </a:prstGeom>
        </p:spPr>
      </p:pic>
      <p:pic>
        <p:nvPicPr>
          <p:cNvPr id="43" name="图片 42">
            <a:extLst>
              <a:ext uri="{FF2B5EF4-FFF2-40B4-BE49-F238E27FC236}">
                <a16:creationId xmlns:a16="http://schemas.microsoft.com/office/drawing/2014/main" id="{D786EC02-2D5C-0B70-5F3B-00624973DFC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503586" y="5961588"/>
            <a:ext cx="447737" cy="161948"/>
          </a:xfrm>
          <a:prstGeom prst="rect">
            <a:avLst/>
          </a:prstGeom>
        </p:spPr>
      </p:pic>
    </p:spTree>
    <p:extLst>
      <p:ext uri="{BB962C8B-B14F-4D97-AF65-F5344CB8AC3E}">
        <p14:creationId xmlns:p14="http://schemas.microsoft.com/office/powerpoint/2010/main" val="22663921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40AD23A-E733-D154-329D-7E2BCC516C8C}"/>
              </a:ext>
            </a:extLst>
          </p:cNvPr>
          <p:cNvSpPr>
            <a:spLocks noGrp="1"/>
          </p:cNvSpPr>
          <p:nvPr>
            <p:ph sz="half" idx="1"/>
          </p:nvPr>
        </p:nvSpPr>
        <p:spPr>
          <a:xfrm>
            <a:off x="133754" y="1420770"/>
            <a:ext cx="11802574" cy="524681"/>
          </a:xfrm>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Conclusion</a:t>
            </a:r>
          </a:p>
        </p:txBody>
      </p:sp>
      <p:pic>
        <p:nvPicPr>
          <p:cNvPr id="5" name="图片 4">
            <a:extLst>
              <a:ext uri="{FF2B5EF4-FFF2-40B4-BE49-F238E27FC236}">
                <a16:creationId xmlns:a16="http://schemas.microsoft.com/office/drawing/2014/main" id="{69B0B89E-97B2-34FC-0D6D-EB202A64A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899138" cy="1332692"/>
          </a:xfrm>
          <a:prstGeom prst="rect">
            <a:avLst/>
          </a:prstGeom>
        </p:spPr>
      </p:pic>
      <p:pic>
        <p:nvPicPr>
          <p:cNvPr id="6" name="图片 5">
            <a:extLst>
              <a:ext uri="{FF2B5EF4-FFF2-40B4-BE49-F238E27FC236}">
                <a16:creationId xmlns:a16="http://schemas.microsoft.com/office/drawing/2014/main" id="{96F5B855-53A6-F77A-6100-B77E26A0F5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9336" y="1"/>
            <a:ext cx="1899138" cy="1332692"/>
          </a:xfrm>
          <a:prstGeom prst="rect">
            <a:avLst/>
          </a:prstGeom>
        </p:spPr>
      </p:pic>
      <p:pic>
        <p:nvPicPr>
          <p:cNvPr id="7" name="图片 6">
            <a:extLst>
              <a:ext uri="{FF2B5EF4-FFF2-40B4-BE49-F238E27FC236}">
                <a16:creationId xmlns:a16="http://schemas.microsoft.com/office/drawing/2014/main" id="{40140CA2-28C6-D44B-A7E8-3C2E66EA1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8671" y="1"/>
            <a:ext cx="1899138" cy="1332692"/>
          </a:xfrm>
          <a:prstGeom prst="rect">
            <a:avLst/>
          </a:prstGeom>
        </p:spPr>
      </p:pic>
      <p:pic>
        <p:nvPicPr>
          <p:cNvPr id="8" name="图片 7">
            <a:extLst>
              <a:ext uri="{FF2B5EF4-FFF2-40B4-BE49-F238E27FC236}">
                <a16:creationId xmlns:a16="http://schemas.microsoft.com/office/drawing/2014/main" id="{4863F6A5-59A7-1DE3-06F0-13D73A24B4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5041" y="-7069"/>
            <a:ext cx="1899138" cy="1332692"/>
          </a:xfrm>
          <a:prstGeom prst="rect">
            <a:avLst/>
          </a:prstGeom>
        </p:spPr>
      </p:pic>
      <p:pic>
        <p:nvPicPr>
          <p:cNvPr id="9" name="图片 8">
            <a:extLst>
              <a:ext uri="{FF2B5EF4-FFF2-40B4-BE49-F238E27FC236}">
                <a16:creationId xmlns:a16="http://schemas.microsoft.com/office/drawing/2014/main" id="{6F303788-CEAF-8680-BCFB-FC105B859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1411" y="-7069"/>
            <a:ext cx="1899138" cy="1332692"/>
          </a:xfrm>
          <a:prstGeom prst="rect">
            <a:avLst/>
          </a:prstGeom>
        </p:spPr>
      </p:pic>
      <p:pic>
        <p:nvPicPr>
          <p:cNvPr id="10" name="图片 9">
            <a:extLst>
              <a:ext uri="{FF2B5EF4-FFF2-40B4-BE49-F238E27FC236}">
                <a16:creationId xmlns:a16="http://schemas.microsoft.com/office/drawing/2014/main" id="{91666A63-A94C-C9DC-7D42-912D864B97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0943" y="-7069"/>
            <a:ext cx="1899138" cy="1332692"/>
          </a:xfrm>
          <a:prstGeom prst="rect">
            <a:avLst/>
          </a:prstGeom>
        </p:spPr>
      </p:pic>
      <p:sp>
        <p:nvSpPr>
          <p:cNvPr id="2" name="文本框 1">
            <a:extLst>
              <a:ext uri="{FF2B5EF4-FFF2-40B4-BE49-F238E27FC236}">
                <a16:creationId xmlns:a16="http://schemas.microsoft.com/office/drawing/2014/main" id="{7AAD2AF7-DBA2-A23F-04F7-4B68688F717C}"/>
              </a:ext>
            </a:extLst>
          </p:cNvPr>
          <p:cNvSpPr txBox="1"/>
          <p:nvPr/>
        </p:nvSpPr>
        <p:spPr>
          <a:xfrm>
            <a:off x="5249961" y="1583195"/>
            <a:ext cx="4129088" cy="400110"/>
          </a:xfrm>
          <a:prstGeom prst="rect">
            <a:avLst/>
          </a:prstGeom>
          <a:noFill/>
        </p:spPr>
        <p:txBody>
          <a:bodyPr wrap="square" rtlCol="0">
            <a:spAutoFit/>
          </a:bodyPr>
          <a:lstStyle/>
          <a:p>
            <a:r>
              <a:rPr lang="en-US" b="1" i="1" dirty="0">
                <a:latin typeface="Times New Roman" panose="02020603050405020304" pitchFamily="18" charset="0"/>
                <a:cs typeface="Times New Roman" panose="02020603050405020304" pitchFamily="18" charset="0"/>
              </a:rPr>
              <a:t> </a:t>
            </a:r>
            <a:r>
              <a:rPr lang="en-US" sz="2000" b="1" i="1" dirty="0">
                <a:latin typeface="Times New Roman" panose="02020603050405020304" pitchFamily="18" charset="0"/>
                <a:cs typeface="Times New Roman" panose="02020603050405020304" pitchFamily="18" charset="0"/>
              </a:rPr>
              <a:t>Technical Aspect</a:t>
            </a:r>
            <a:endParaRPr lang="en-US" b="1" i="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6974CE37-1929-412C-F200-27B88B7F5A8D}"/>
              </a:ext>
            </a:extLst>
          </p:cNvPr>
          <p:cNvSpPr txBox="1"/>
          <p:nvPr/>
        </p:nvSpPr>
        <p:spPr>
          <a:xfrm>
            <a:off x="5319421" y="4313688"/>
            <a:ext cx="4129088" cy="400110"/>
          </a:xfrm>
          <a:prstGeom prst="rect">
            <a:avLst/>
          </a:prstGeom>
          <a:noFill/>
        </p:spPr>
        <p:txBody>
          <a:bodyPr wrap="square" rtlCol="0">
            <a:spAutoFit/>
          </a:bodyPr>
          <a:lstStyle/>
          <a:p>
            <a:r>
              <a:rPr lang="en-US" b="1" i="1" dirty="0">
                <a:latin typeface="Times New Roman" panose="02020603050405020304" pitchFamily="18" charset="0"/>
                <a:cs typeface="Times New Roman" panose="02020603050405020304" pitchFamily="18" charset="0"/>
              </a:rPr>
              <a:t> </a:t>
            </a:r>
            <a:r>
              <a:rPr lang="en-US" sz="2000" b="1" i="1" dirty="0">
                <a:latin typeface="Times New Roman" panose="02020603050405020304" pitchFamily="18" charset="0"/>
                <a:cs typeface="Times New Roman" panose="02020603050405020304" pitchFamily="18" charset="0"/>
              </a:rPr>
              <a:t>Domain Aspect</a:t>
            </a:r>
            <a:endParaRPr lang="en-US" b="1" i="1"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65864BB1-AA37-CD01-A8C9-67777B5A26EF}"/>
              </a:ext>
            </a:extLst>
          </p:cNvPr>
          <p:cNvSpPr txBox="1"/>
          <p:nvPr/>
        </p:nvSpPr>
        <p:spPr>
          <a:xfrm>
            <a:off x="148279" y="2013875"/>
            <a:ext cx="11895442" cy="2120068"/>
          </a:xfrm>
          <a:prstGeom prst="rect">
            <a:avLst/>
          </a:prstGeom>
          <a:noFill/>
          <a:ln>
            <a:solidFill>
              <a:schemeClr val="accent2"/>
            </a:solidFill>
          </a:ln>
        </p:spPr>
        <p:txBody>
          <a:bodyPr wrap="square">
            <a:spAutoFit/>
          </a:bodyPr>
          <a:lstStyle/>
          <a:p>
            <a:pPr marL="0" marR="0" indent="457200" algn="just">
              <a:lnSpc>
                <a:spcPct val="150000"/>
              </a:lnSpc>
              <a:spcBef>
                <a:spcPts val="1200"/>
              </a:spcBef>
              <a:spcAft>
                <a:spcPts val="0"/>
              </a:spcAft>
            </a:pPr>
            <a:r>
              <a:rPr lang="en-US" sz="1800" dirty="0">
                <a:effectLst/>
                <a:latin typeface="Times New Roman" panose="02020603050405020304" pitchFamily="18" charset="0"/>
                <a:ea typeface="宋体" panose="02010600030101010101" pitchFamily="2" charset="-122"/>
              </a:rPr>
              <a:t>  This study generated a bunch of models in a python environment and analyzed the performances of both individual and ensembled machine learning models. The optimal model generated has an accuracy score as high as 0.947, and the model was from the stacking technique. Overall, the ensemble learning technique has outperformed individual algorithms in terms of accuracy score, precision, recall, and F1-value, and the most stable and reliable models are from soft voting and stacking. Besides, there are two interesting insights I discovered during the modeling process</a:t>
            </a:r>
          </a:p>
        </p:txBody>
      </p:sp>
      <p:sp>
        <p:nvSpPr>
          <p:cNvPr id="15" name="文本框 14">
            <a:extLst>
              <a:ext uri="{FF2B5EF4-FFF2-40B4-BE49-F238E27FC236}">
                <a16:creationId xmlns:a16="http://schemas.microsoft.com/office/drawing/2014/main" id="{A6A8D9F3-A76E-A5BD-74DC-D6EE7173B7F1}"/>
              </a:ext>
            </a:extLst>
          </p:cNvPr>
          <p:cNvSpPr txBox="1"/>
          <p:nvPr/>
        </p:nvSpPr>
        <p:spPr>
          <a:xfrm>
            <a:off x="133754" y="4692441"/>
            <a:ext cx="11936328" cy="2120068"/>
          </a:xfrm>
          <a:prstGeom prst="rect">
            <a:avLst/>
          </a:prstGeom>
          <a:noFill/>
          <a:ln>
            <a:solidFill>
              <a:schemeClr val="accent2"/>
            </a:solidFill>
          </a:ln>
        </p:spPr>
        <p:txBody>
          <a:bodyPr wrap="square">
            <a:spAutoFit/>
          </a:bodyPr>
          <a:lstStyle/>
          <a:p>
            <a:pPr indent="457200" algn="just">
              <a:lnSpc>
                <a:spcPct val="150000"/>
              </a:lnSpc>
            </a:pPr>
            <a:r>
              <a:rPr lang="en-US" sz="1800" dirty="0">
                <a:effectLst/>
                <a:latin typeface="Times New Roman" panose="02020603050405020304" pitchFamily="18" charset="0"/>
                <a:ea typeface="宋体" panose="02010600030101010101" pitchFamily="2" charset="-122"/>
              </a:rPr>
              <a:t>Writers’ perspective toward stress, trauma, and anxiety based on the classification results has been revealed too. Writers have an overall emphasis on the sentiment of trauma. Although novels tell different stories, their writers use similar words to depict stress, trauma, and anxiety. Different novels have different emphasized sentiments, while all three sentiments are included. Overall, writers believe wars impose stress, trauma, and anxiety on people, and the sentiment of trauma is the most noticeable one of all. </a:t>
            </a:r>
          </a:p>
        </p:txBody>
      </p:sp>
    </p:spTree>
    <p:extLst>
      <p:ext uri="{BB962C8B-B14F-4D97-AF65-F5344CB8AC3E}">
        <p14:creationId xmlns:p14="http://schemas.microsoft.com/office/powerpoint/2010/main" val="9571304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40AD23A-E733-D154-329D-7E2BCC516C8C}"/>
              </a:ext>
            </a:extLst>
          </p:cNvPr>
          <p:cNvSpPr>
            <a:spLocks noGrp="1"/>
          </p:cNvSpPr>
          <p:nvPr>
            <p:ph sz="half" idx="1"/>
          </p:nvPr>
        </p:nvSpPr>
        <p:spPr>
          <a:xfrm>
            <a:off x="317192" y="1332693"/>
            <a:ext cx="11633507" cy="5082175"/>
          </a:xfrm>
        </p:spPr>
        <p:txBody>
          <a:bodyPr/>
          <a:lstStyle/>
          <a:p>
            <a:pPr marL="0" indent="0">
              <a:buNone/>
            </a:pPr>
            <a:r>
              <a:rPr lang="en-US" b="1" dirty="0">
                <a:latin typeface="Times New Roman" panose="02020603050405020304" pitchFamily="18" charset="0"/>
                <a:cs typeface="Times New Roman" panose="02020603050405020304" pitchFamily="18" charset="0"/>
              </a:rPr>
              <a:t>Challenges &amp; Solutions</a:t>
            </a:r>
          </a:p>
          <a:p>
            <a:pPr>
              <a:buFont typeface="Wingdings" panose="05000000000000000000" pitchFamily="2" charset="2"/>
              <a:buChar char="Ø"/>
            </a:pPr>
            <a:r>
              <a:rPr lang="en-US" sz="2000" i="1" dirty="0">
                <a:latin typeface="Times New Roman" panose="02020603050405020304" pitchFamily="18" charset="0"/>
                <a:cs typeface="Times New Roman" panose="02020603050405020304" pitchFamily="18" charset="0"/>
              </a:rPr>
              <a:t>1.Unfamiliar preparation steps for text analysis. </a:t>
            </a:r>
          </a:p>
          <a:p>
            <a:pPr marL="0" indent="0">
              <a:buNone/>
            </a:pPr>
            <a:r>
              <a:rPr lang="en-US" sz="2000" b="1" dirty="0">
                <a:latin typeface="Times New Roman" panose="02020603050405020304" pitchFamily="18" charset="0"/>
                <a:cs typeface="Times New Roman" panose="02020603050405020304" pitchFamily="18" charset="0"/>
              </a:rPr>
              <a:t>Solution</a:t>
            </a:r>
            <a:r>
              <a:rPr lang="en-US" sz="2000" dirty="0">
                <a:latin typeface="Times New Roman" panose="02020603050405020304" pitchFamily="18" charset="0"/>
                <a:cs typeface="Times New Roman" panose="02020603050405020304" pitchFamily="18" charset="0"/>
              </a:rPr>
              <a:t>: Learn from previous works, online channels and resources, and ask for guidance from supervisor to explore the preprocessing steps such as tokenization, </a:t>
            </a:r>
            <a:r>
              <a:rPr lang="en-US" sz="2000" dirty="0" err="1">
                <a:latin typeface="Times New Roman" panose="02020603050405020304" pitchFamily="18" charset="0"/>
                <a:cs typeface="Times New Roman" panose="02020603050405020304" pitchFamily="18" charset="0"/>
              </a:rPr>
              <a:t>stopwords</a:t>
            </a:r>
            <a:r>
              <a:rPr lang="en-US" sz="2000" dirty="0">
                <a:latin typeface="Times New Roman" panose="02020603050405020304" pitchFamily="18" charset="0"/>
                <a:cs typeface="Times New Roman" panose="02020603050405020304" pitchFamily="18" charset="0"/>
              </a:rPr>
              <a:t> removal, etc. </a:t>
            </a:r>
          </a:p>
          <a:p>
            <a:pPr marL="0" indent="0">
              <a:buNone/>
            </a:pP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000" i="1" dirty="0">
                <a:latin typeface="Times New Roman" panose="02020603050405020304" pitchFamily="18" charset="0"/>
                <a:cs typeface="Times New Roman" panose="02020603050405020304" pitchFamily="18" charset="0"/>
              </a:rPr>
              <a:t>2. Data labeling. </a:t>
            </a:r>
          </a:p>
          <a:p>
            <a:pPr marL="0" indent="0">
              <a:buNone/>
            </a:pPr>
            <a:r>
              <a:rPr lang="en-US" sz="2000" b="1" dirty="0">
                <a:latin typeface="Times New Roman" panose="02020603050405020304" pitchFamily="18" charset="0"/>
                <a:cs typeface="Times New Roman" panose="02020603050405020304" pitchFamily="18" charset="0"/>
              </a:rPr>
              <a:t>Solution</a:t>
            </a:r>
            <a:r>
              <a:rPr lang="en-US" sz="2000" dirty="0">
                <a:latin typeface="Times New Roman" panose="02020603050405020304" pitchFamily="18" charset="0"/>
                <a:cs typeface="Times New Roman" panose="02020603050405020304" pitchFamily="18" charset="0"/>
              </a:rPr>
              <a:t>: Adopt hybrid method to label the data. Build a keyword dictionary, and label the data according to the keyword. Then, manually read and label the selected sentence according to the meaning of the sentence. The manually assigned label will be the final label of the sentences. </a:t>
            </a:r>
          </a:p>
          <a:p>
            <a:pPr marL="0" indent="0">
              <a:buNone/>
            </a:pP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000" i="1" dirty="0">
                <a:latin typeface="Times New Roman" panose="02020603050405020304" pitchFamily="18" charset="0"/>
                <a:cs typeface="Times New Roman" panose="02020603050405020304" pitchFamily="18" charset="0"/>
              </a:rPr>
              <a:t>3. Model selection &amp; results interpretation</a:t>
            </a:r>
          </a:p>
          <a:p>
            <a:pPr marL="0" indent="0">
              <a:buNone/>
            </a:pPr>
            <a:r>
              <a:rPr lang="en-US" sz="2000" b="1" dirty="0">
                <a:latin typeface="Times New Roman" panose="02020603050405020304" pitchFamily="18" charset="0"/>
                <a:cs typeface="Times New Roman" panose="02020603050405020304" pitchFamily="18" charset="0"/>
              </a:rPr>
              <a:t>Solution: </a:t>
            </a:r>
            <a:r>
              <a:rPr lang="en-US" sz="2000" dirty="0">
                <a:latin typeface="Times New Roman" panose="02020603050405020304" pitchFamily="18" charset="0"/>
                <a:cs typeface="Times New Roman" panose="02020603050405020304" pitchFamily="18" charset="0"/>
              </a:rPr>
              <a:t>Select the models based on Accuracy Score, Precision, Recall, and F1-Score, the higher the value of the metric, the better the performance. And then, I interpret the results from modelling and sentiments aspects, and come to the conclusion from technical and domain aspects.  </a:t>
            </a:r>
          </a:p>
        </p:txBody>
      </p:sp>
      <p:pic>
        <p:nvPicPr>
          <p:cNvPr id="5" name="图片 4">
            <a:extLst>
              <a:ext uri="{FF2B5EF4-FFF2-40B4-BE49-F238E27FC236}">
                <a16:creationId xmlns:a16="http://schemas.microsoft.com/office/drawing/2014/main" id="{69B0B89E-97B2-34FC-0D6D-EB202A64A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899138" cy="1332692"/>
          </a:xfrm>
          <a:prstGeom prst="rect">
            <a:avLst/>
          </a:prstGeom>
        </p:spPr>
      </p:pic>
      <p:pic>
        <p:nvPicPr>
          <p:cNvPr id="6" name="图片 5">
            <a:extLst>
              <a:ext uri="{FF2B5EF4-FFF2-40B4-BE49-F238E27FC236}">
                <a16:creationId xmlns:a16="http://schemas.microsoft.com/office/drawing/2014/main" id="{96F5B855-53A6-F77A-6100-B77E26A0F5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9336" y="1"/>
            <a:ext cx="1899138" cy="1332692"/>
          </a:xfrm>
          <a:prstGeom prst="rect">
            <a:avLst/>
          </a:prstGeom>
        </p:spPr>
      </p:pic>
      <p:pic>
        <p:nvPicPr>
          <p:cNvPr id="7" name="图片 6">
            <a:extLst>
              <a:ext uri="{FF2B5EF4-FFF2-40B4-BE49-F238E27FC236}">
                <a16:creationId xmlns:a16="http://schemas.microsoft.com/office/drawing/2014/main" id="{40140CA2-28C6-D44B-A7E8-3C2E66EA15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8671" y="1"/>
            <a:ext cx="1899138" cy="1332692"/>
          </a:xfrm>
          <a:prstGeom prst="rect">
            <a:avLst/>
          </a:prstGeom>
        </p:spPr>
      </p:pic>
      <p:pic>
        <p:nvPicPr>
          <p:cNvPr id="8" name="图片 7">
            <a:extLst>
              <a:ext uri="{FF2B5EF4-FFF2-40B4-BE49-F238E27FC236}">
                <a16:creationId xmlns:a16="http://schemas.microsoft.com/office/drawing/2014/main" id="{4863F6A5-59A7-1DE3-06F0-13D73A24B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5041" y="-7069"/>
            <a:ext cx="1899138" cy="1332692"/>
          </a:xfrm>
          <a:prstGeom prst="rect">
            <a:avLst/>
          </a:prstGeom>
        </p:spPr>
      </p:pic>
      <p:pic>
        <p:nvPicPr>
          <p:cNvPr id="9" name="图片 8">
            <a:extLst>
              <a:ext uri="{FF2B5EF4-FFF2-40B4-BE49-F238E27FC236}">
                <a16:creationId xmlns:a16="http://schemas.microsoft.com/office/drawing/2014/main" id="{6F303788-CEAF-8680-BCFB-FC105B859D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1411" y="-7069"/>
            <a:ext cx="1899138" cy="1332692"/>
          </a:xfrm>
          <a:prstGeom prst="rect">
            <a:avLst/>
          </a:prstGeom>
        </p:spPr>
      </p:pic>
      <p:pic>
        <p:nvPicPr>
          <p:cNvPr id="10" name="图片 9">
            <a:extLst>
              <a:ext uri="{FF2B5EF4-FFF2-40B4-BE49-F238E27FC236}">
                <a16:creationId xmlns:a16="http://schemas.microsoft.com/office/drawing/2014/main" id="{91666A63-A94C-C9DC-7D42-912D864B9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0943" y="-7069"/>
            <a:ext cx="1899138" cy="1332692"/>
          </a:xfrm>
          <a:prstGeom prst="rect">
            <a:avLst/>
          </a:prstGeom>
        </p:spPr>
      </p:pic>
    </p:spTree>
    <p:extLst>
      <p:ext uri="{BB962C8B-B14F-4D97-AF65-F5344CB8AC3E}">
        <p14:creationId xmlns:p14="http://schemas.microsoft.com/office/powerpoint/2010/main" val="18177698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40AD23A-E733-D154-329D-7E2BCC516C8C}"/>
              </a:ext>
            </a:extLst>
          </p:cNvPr>
          <p:cNvSpPr>
            <a:spLocks noGrp="1"/>
          </p:cNvSpPr>
          <p:nvPr>
            <p:ph sz="half" idx="1"/>
          </p:nvPr>
        </p:nvSpPr>
        <p:spPr>
          <a:xfrm>
            <a:off x="256232" y="1599556"/>
            <a:ext cx="3652242" cy="5001269"/>
          </a:xfrm>
          <a:ln>
            <a:solidFill>
              <a:schemeClr val="accent6">
                <a:lumMod val="60000"/>
                <a:lumOff val="40000"/>
              </a:schemeClr>
            </a:solidFill>
          </a:ln>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Lesson Learning</a:t>
            </a:r>
          </a:p>
          <a:p>
            <a:pPr marL="0" indent="0">
              <a:buNone/>
            </a:pPr>
            <a:endParaRPr lang="en-US" sz="1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I learned how to perform text classification and analysis, and these include labeling the data, refine the models, and interpret the results.</a:t>
            </a:r>
          </a:p>
          <a:p>
            <a:pPr marL="0" indent="0">
              <a:buNone/>
            </a:pPr>
            <a:r>
              <a:rPr lang="en-US" sz="2000" dirty="0">
                <a:latin typeface="Times New Roman" panose="02020603050405020304" pitchFamily="18" charset="0"/>
                <a:cs typeface="Times New Roman" panose="02020603050405020304" pitchFamily="18" charset="0"/>
              </a:rPr>
              <a:t>I learned the importance of the domain knowledge, and results interpretation</a:t>
            </a:r>
          </a:p>
          <a:p>
            <a:pPr marL="0" indent="0">
              <a:buNone/>
            </a:pPr>
            <a:r>
              <a:rPr lang="en-US" sz="2000" dirty="0">
                <a:latin typeface="Times New Roman" panose="02020603050405020304" pitchFamily="18" charset="0"/>
                <a:cs typeface="Times New Roman" panose="02020603050405020304" pitchFamily="18" charset="0"/>
              </a:rPr>
              <a:t>I also learned the brutal nature of wars, and how people suffer from stress, anxiety, and trauma in a war.    </a:t>
            </a:r>
          </a:p>
        </p:txBody>
      </p:sp>
      <p:pic>
        <p:nvPicPr>
          <p:cNvPr id="5" name="图片 4">
            <a:extLst>
              <a:ext uri="{FF2B5EF4-FFF2-40B4-BE49-F238E27FC236}">
                <a16:creationId xmlns:a16="http://schemas.microsoft.com/office/drawing/2014/main" id="{69B0B89E-97B2-34FC-0D6D-EB202A64A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899138" cy="1332692"/>
          </a:xfrm>
          <a:prstGeom prst="rect">
            <a:avLst/>
          </a:prstGeom>
        </p:spPr>
      </p:pic>
      <p:pic>
        <p:nvPicPr>
          <p:cNvPr id="6" name="图片 5">
            <a:extLst>
              <a:ext uri="{FF2B5EF4-FFF2-40B4-BE49-F238E27FC236}">
                <a16:creationId xmlns:a16="http://schemas.microsoft.com/office/drawing/2014/main" id="{96F5B855-53A6-F77A-6100-B77E26A0F5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9336" y="1"/>
            <a:ext cx="1899138" cy="1332692"/>
          </a:xfrm>
          <a:prstGeom prst="rect">
            <a:avLst/>
          </a:prstGeom>
        </p:spPr>
      </p:pic>
      <p:pic>
        <p:nvPicPr>
          <p:cNvPr id="7" name="图片 6">
            <a:extLst>
              <a:ext uri="{FF2B5EF4-FFF2-40B4-BE49-F238E27FC236}">
                <a16:creationId xmlns:a16="http://schemas.microsoft.com/office/drawing/2014/main" id="{40140CA2-28C6-D44B-A7E8-3C2E66EA15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8671" y="1"/>
            <a:ext cx="1899138" cy="1332692"/>
          </a:xfrm>
          <a:prstGeom prst="rect">
            <a:avLst/>
          </a:prstGeom>
        </p:spPr>
      </p:pic>
      <p:pic>
        <p:nvPicPr>
          <p:cNvPr id="8" name="图片 7">
            <a:extLst>
              <a:ext uri="{FF2B5EF4-FFF2-40B4-BE49-F238E27FC236}">
                <a16:creationId xmlns:a16="http://schemas.microsoft.com/office/drawing/2014/main" id="{4863F6A5-59A7-1DE3-06F0-13D73A24B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5041" y="-7069"/>
            <a:ext cx="1899138" cy="1332692"/>
          </a:xfrm>
          <a:prstGeom prst="rect">
            <a:avLst/>
          </a:prstGeom>
        </p:spPr>
      </p:pic>
      <p:pic>
        <p:nvPicPr>
          <p:cNvPr id="9" name="图片 8">
            <a:extLst>
              <a:ext uri="{FF2B5EF4-FFF2-40B4-BE49-F238E27FC236}">
                <a16:creationId xmlns:a16="http://schemas.microsoft.com/office/drawing/2014/main" id="{6F303788-CEAF-8680-BCFB-FC105B859D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1411" y="-7069"/>
            <a:ext cx="1899138" cy="1332692"/>
          </a:xfrm>
          <a:prstGeom prst="rect">
            <a:avLst/>
          </a:prstGeom>
        </p:spPr>
      </p:pic>
      <p:pic>
        <p:nvPicPr>
          <p:cNvPr id="10" name="图片 9">
            <a:extLst>
              <a:ext uri="{FF2B5EF4-FFF2-40B4-BE49-F238E27FC236}">
                <a16:creationId xmlns:a16="http://schemas.microsoft.com/office/drawing/2014/main" id="{91666A63-A94C-C9DC-7D42-912D864B9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0943" y="-7069"/>
            <a:ext cx="1899138" cy="1332692"/>
          </a:xfrm>
          <a:prstGeom prst="rect">
            <a:avLst/>
          </a:prstGeom>
        </p:spPr>
      </p:pic>
      <p:sp>
        <p:nvSpPr>
          <p:cNvPr id="4" name="文本框 3">
            <a:extLst>
              <a:ext uri="{FF2B5EF4-FFF2-40B4-BE49-F238E27FC236}">
                <a16:creationId xmlns:a16="http://schemas.microsoft.com/office/drawing/2014/main" id="{BBDA81F8-145A-3922-0631-A1531F7035AE}"/>
              </a:ext>
            </a:extLst>
          </p:cNvPr>
          <p:cNvSpPr txBox="1"/>
          <p:nvPr/>
        </p:nvSpPr>
        <p:spPr>
          <a:xfrm>
            <a:off x="4429125" y="1599556"/>
            <a:ext cx="7506643" cy="5262979"/>
          </a:xfrm>
          <a:prstGeom prst="rect">
            <a:avLst/>
          </a:prstGeom>
          <a:noFill/>
          <a:ln>
            <a:solidFill>
              <a:schemeClr val="accent6">
                <a:lumMod val="60000"/>
                <a:lumOff val="40000"/>
              </a:schemeClr>
            </a:solidFill>
          </a:ln>
        </p:spPr>
        <p:txBody>
          <a:bodyPr wrap="square" rtlCol="0">
            <a:spAutoFit/>
          </a:bodyPr>
          <a:lstStyle/>
          <a:p>
            <a:r>
              <a:rPr lang="en-US" sz="2800" b="1" dirty="0">
                <a:latin typeface="Times New Roman" panose="02020603050405020304" pitchFamily="18" charset="0"/>
                <a:cs typeface="Times New Roman" panose="02020603050405020304" pitchFamily="18" charset="0"/>
              </a:rPr>
              <a:t>Future Works</a:t>
            </a:r>
          </a:p>
          <a:p>
            <a:endParaRPr lang="en-US" sz="2800" b="1"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There is still more that awaits us to explore.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Firstly, there are many negative sentiments can be detected from the war narratives. Apart from stress, trauma, and anxiety, other sentiments such as fear, and anger are also worth exploring.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Secondly, manually labeling all the data might be more recommended due to the complex nature of human language when time and manpower allow. </a:t>
            </a:r>
          </a:p>
          <a:p>
            <a:r>
              <a:rPr lang="en-US" sz="2000" dirty="0">
                <a:latin typeface="Times New Roman" panose="02020603050405020304" pitchFamily="18" charset="0"/>
                <a:cs typeface="Times New Roman" panose="02020603050405020304" pitchFamily="18" charset="0"/>
              </a:rPr>
              <a:t> </a:t>
            </a:r>
            <a:endParaRPr lang="en-US" sz="2800" b="1" dirty="0">
              <a:latin typeface="Times New Roman" panose="02020603050405020304" pitchFamily="18" charset="0"/>
              <a:cs typeface="Times New Roman" panose="02020603050405020304" pitchFamily="18" charset="0"/>
            </a:endParaRPr>
          </a:p>
          <a:p>
            <a:r>
              <a:rPr lang="en-US" sz="2000" dirty="0">
                <a:effectLst/>
                <a:latin typeface="Times New Roman" panose="02020603050405020304" pitchFamily="18" charset="0"/>
                <a:ea typeface="宋体" panose="02010600030101010101" pitchFamily="2" charset="-122"/>
              </a:rPr>
              <a:t>Finally, the performance of the ensemble learning models varies from one algorithm combination to another. More algorithms can be added, tuned, and combined to potentially find a model with even better performances.    </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3497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9B0B89E-97B2-34FC-0D6D-EB202A64A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899138" cy="1332692"/>
          </a:xfrm>
          <a:prstGeom prst="rect">
            <a:avLst/>
          </a:prstGeom>
        </p:spPr>
      </p:pic>
      <p:pic>
        <p:nvPicPr>
          <p:cNvPr id="6" name="图片 5">
            <a:extLst>
              <a:ext uri="{FF2B5EF4-FFF2-40B4-BE49-F238E27FC236}">
                <a16:creationId xmlns:a16="http://schemas.microsoft.com/office/drawing/2014/main" id="{96F5B855-53A6-F77A-6100-B77E26A0F5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9336" y="1"/>
            <a:ext cx="1899138" cy="1332692"/>
          </a:xfrm>
          <a:prstGeom prst="rect">
            <a:avLst/>
          </a:prstGeom>
        </p:spPr>
      </p:pic>
      <p:pic>
        <p:nvPicPr>
          <p:cNvPr id="7" name="图片 6">
            <a:extLst>
              <a:ext uri="{FF2B5EF4-FFF2-40B4-BE49-F238E27FC236}">
                <a16:creationId xmlns:a16="http://schemas.microsoft.com/office/drawing/2014/main" id="{40140CA2-28C6-D44B-A7E8-3C2E66EA15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8671" y="1"/>
            <a:ext cx="1899138" cy="1332692"/>
          </a:xfrm>
          <a:prstGeom prst="rect">
            <a:avLst/>
          </a:prstGeom>
        </p:spPr>
      </p:pic>
      <p:pic>
        <p:nvPicPr>
          <p:cNvPr id="8" name="图片 7">
            <a:extLst>
              <a:ext uri="{FF2B5EF4-FFF2-40B4-BE49-F238E27FC236}">
                <a16:creationId xmlns:a16="http://schemas.microsoft.com/office/drawing/2014/main" id="{4863F6A5-59A7-1DE3-06F0-13D73A24B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5041" y="-7069"/>
            <a:ext cx="1899138" cy="1332692"/>
          </a:xfrm>
          <a:prstGeom prst="rect">
            <a:avLst/>
          </a:prstGeom>
        </p:spPr>
      </p:pic>
      <p:pic>
        <p:nvPicPr>
          <p:cNvPr id="9" name="图片 8">
            <a:extLst>
              <a:ext uri="{FF2B5EF4-FFF2-40B4-BE49-F238E27FC236}">
                <a16:creationId xmlns:a16="http://schemas.microsoft.com/office/drawing/2014/main" id="{6F303788-CEAF-8680-BCFB-FC105B859D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1411" y="-7069"/>
            <a:ext cx="1899138" cy="1332692"/>
          </a:xfrm>
          <a:prstGeom prst="rect">
            <a:avLst/>
          </a:prstGeom>
        </p:spPr>
      </p:pic>
      <p:pic>
        <p:nvPicPr>
          <p:cNvPr id="10" name="图片 9">
            <a:extLst>
              <a:ext uri="{FF2B5EF4-FFF2-40B4-BE49-F238E27FC236}">
                <a16:creationId xmlns:a16="http://schemas.microsoft.com/office/drawing/2014/main" id="{91666A63-A94C-C9DC-7D42-912D864B9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0943" y="-7069"/>
            <a:ext cx="1899138" cy="1332692"/>
          </a:xfrm>
          <a:prstGeom prst="rect">
            <a:avLst/>
          </a:prstGeom>
        </p:spPr>
      </p:pic>
      <p:pic>
        <p:nvPicPr>
          <p:cNvPr id="3" name="图片 2">
            <a:extLst>
              <a:ext uri="{FF2B5EF4-FFF2-40B4-BE49-F238E27FC236}">
                <a16:creationId xmlns:a16="http://schemas.microsoft.com/office/drawing/2014/main" id="{E91593B5-6DFB-E142-17E4-F4A1F45FA8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439" y="1554982"/>
            <a:ext cx="11933121" cy="4207189"/>
          </a:xfrm>
          <a:prstGeom prst="rect">
            <a:avLst/>
          </a:prstGeom>
        </p:spPr>
      </p:pic>
    </p:spTree>
    <p:extLst>
      <p:ext uri="{BB962C8B-B14F-4D97-AF65-F5344CB8AC3E}">
        <p14:creationId xmlns:p14="http://schemas.microsoft.com/office/powerpoint/2010/main" val="721716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40AD23A-E733-D154-329D-7E2BCC516C8C}"/>
              </a:ext>
            </a:extLst>
          </p:cNvPr>
          <p:cNvSpPr>
            <a:spLocks noGrp="1"/>
          </p:cNvSpPr>
          <p:nvPr>
            <p:ph sz="half" idx="1"/>
          </p:nvPr>
        </p:nvSpPr>
        <p:spPr>
          <a:xfrm>
            <a:off x="6035041" y="1581017"/>
            <a:ext cx="5555566" cy="5137155"/>
          </a:xfrm>
        </p:spPr>
        <p:txBody>
          <a:bodyPr>
            <a:normAutofit lnSpcReduction="10000"/>
          </a:bodyPr>
          <a:lstStyle/>
          <a:p>
            <a:pPr marL="0" indent="0">
              <a:buNone/>
            </a:pPr>
            <a:r>
              <a:rPr lang="en-US" b="1" dirty="0">
                <a:latin typeface="Times New Roman" panose="02020603050405020304" pitchFamily="18" charset="0"/>
                <a:cs typeface="Times New Roman" panose="02020603050405020304" pitchFamily="18" charset="0"/>
              </a:rPr>
              <a:t>Objectives</a:t>
            </a:r>
            <a:endParaRPr lang="en-US" sz="2800" b="1" dirty="0">
              <a:latin typeface="Times New Roman" panose="02020603050405020304" pitchFamily="18" charset="0"/>
              <a:cs typeface="Times New Roman" panose="02020603050405020304" pitchFamily="18" charset="0"/>
            </a:endParaRPr>
          </a:p>
          <a:p>
            <a:pPr marL="342900" indent="-342900">
              <a:lnSpc>
                <a:spcPct val="150000"/>
              </a:lnSpc>
              <a:spcBef>
                <a:spcPts val="0"/>
              </a:spcBef>
              <a:buFont typeface="Arial" panose="020B0604020202020204" pitchFamily="34" charset="0"/>
              <a:buAutoNum type="arabicPeriod"/>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a:t>
            </a:r>
            <a:r>
              <a:rPr lang="en-MY" sz="1800" dirty="0">
                <a:effectLst/>
                <a:latin typeface="Times New Roman" panose="02020603050405020304" pitchFamily="18" charset="0"/>
                <a:ea typeface="Calibri" panose="020F0502020204030204" pitchFamily="34" charset="0"/>
                <a:cs typeface="Times New Roman" panose="02020603050405020304" pitchFamily="18" charset="0"/>
              </a:rPr>
              <a:t>o identify the keywords that related to stress, trauma, and anxiety and create the dictionary respectively.</a:t>
            </a:r>
            <a:endParaRPr lang="en-US"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nSpc>
                <a:spcPct val="150000"/>
              </a:lnSpc>
              <a:spcBef>
                <a:spcPts val="0"/>
              </a:spcBef>
              <a:buFont typeface="+mj-lt"/>
              <a:buAutoNum type="arabicPeriod"/>
            </a:pPr>
            <a:r>
              <a:rPr lang="en-MY" sz="1800" dirty="0">
                <a:effectLst/>
                <a:latin typeface="Times New Roman" panose="02020603050405020304" pitchFamily="18" charset="0"/>
                <a:ea typeface="Calibri" panose="020F0502020204030204" pitchFamily="34" charset="0"/>
                <a:cs typeface="Times New Roman" panose="02020603050405020304" pitchFamily="18" charset="0"/>
              </a:rPr>
              <a:t>To get the data ready for machine learning models by following five steps, tokenization, normalization, punctuation removal, </a:t>
            </a:r>
            <a:r>
              <a:rPr lang="en-MY" sz="1800" dirty="0" err="1">
                <a:effectLst/>
                <a:latin typeface="Times New Roman" panose="02020603050405020304" pitchFamily="18" charset="0"/>
                <a:ea typeface="Calibri" panose="020F0502020204030204" pitchFamily="34" charset="0"/>
                <a:cs typeface="Times New Roman" panose="02020603050405020304" pitchFamily="18" charset="0"/>
              </a:rPr>
              <a:t>stopwords</a:t>
            </a:r>
            <a:r>
              <a:rPr lang="en-MY" sz="1800" dirty="0">
                <a:effectLst/>
                <a:latin typeface="Times New Roman" panose="02020603050405020304" pitchFamily="18" charset="0"/>
                <a:ea typeface="Calibri" panose="020F0502020204030204" pitchFamily="34" charset="0"/>
                <a:cs typeface="Times New Roman" panose="02020603050405020304" pitchFamily="18" charset="0"/>
              </a:rPr>
              <a:t> removal, and POS tag.</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50000"/>
              </a:lnSpc>
              <a:spcBef>
                <a:spcPts val="0"/>
              </a:spcBef>
              <a:buFont typeface="+mj-lt"/>
              <a:buAutoNum type="arabicPeriod"/>
            </a:pPr>
            <a:r>
              <a:rPr lang="en-MY" sz="1800" dirty="0">
                <a:effectLst/>
                <a:latin typeface="Times New Roman" panose="02020603050405020304" pitchFamily="18" charset="0"/>
                <a:ea typeface="Calibri" panose="020F0502020204030204" pitchFamily="34" charset="0"/>
                <a:cs typeface="Times New Roman" panose="02020603050405020304" pitchFamily="18" charset="0"/>
              </a:rPr>
              <a:t>To apply the individual machine learning </a:t>
            </a:r>
            <a:r>
              <a:rPr lang="en-MY" sz="1800" dirty="0" err="1">
                <a:effectLst/>
                <a:latin typeface="Times New Roman" panose="02020603050405020304" pitchFamily="18" charset="0"/>
                <a:ea typeface="Calibri" panose="020F0502020204030204" pitchFamily="34" charset="0"/>
                <a:cs typeface="Times New Roman" panose="02020603050405020304" pitchFamily="18" charset="0"/>
              </a:rPr>
              <a:t>algorithsm</a:t>
            </a:r>
            <a:r>
              <a:rPr lang="en-MY" sz="1800" dirty="0">
                <a:effectLst/>
                <a:latin typeface="Times New Roman" panose="02020603050405020304" pitchFamily="18" charset="0"/>
                <a:ea typeface="Calibri" panose="020F0502020204030204" pitchFamily="34" charset="0"/>
                <a:cs typeface="Times New Roman" panose="02020603050405020304" pitchFamily="18" charset="0"/>
              </a:rPr>
              <a:t> and ensemble learning techniques in python environment, and compare the models.</a:t>
            </a:r>
          </a:p>
          <a:p>
            <a:pPr marL="342900" indent="-342900">
              <a:lnSpc>
                <a:spcPct val="150000"/>
              </a:lnSpc>
              <a:spcBef>
                <a:spcPts val="0"/>
              </a:spcBef>
              <a:buFont typeface="+mj-lt"/>
              <a:buAutoNum type="arabicPeriod"/>
            </a:pPr>
            <a:r>
              <a:rPr lang="en-MY" sz="1800" dirty="0">
                <a:effectLst/>
                <a:latin typeface="Times New Roman" panose="02020603050405020304" pitchFamily="18" charset="0"/>
                <a:ea typeface="Calibri" panose="020F0502020204030204" pitchFamily="34" charset="0"/>
                <a:cs typeface="Times New Roman" panose="02020603050405020304" pitchFamily="18" charset="0"/>
              </a:rPr>
              <a:t>To identify the evaluation metrics used, visualize the results, select the optimal model, and interpret the results from technical and domain aspect.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图片 4">
            <a:extLst>
              <a:ext uri="{FF2B5EF4-FFF2-40B4-BE49-F238E27FC236}">
                <a16:creationId xmlns:a16="http://schemas.microsoft.com/office/drawing/2014/main" id="{69B0B89E-97B2-34FC-0D6D-EB202A64A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899138" cy="1332692"/>
          </a:xfrm>
          <a:prstGeom prst="rect">
            <a:avLst/>
          </a:prstGeom>
        </p:spPr>
      </p:pic>
      <p:pic>
        <p:nvPicPr>
          <p:cNvPr id="6" name="图片 5">
            <a:extLst>
              <a:ext uri="{FF2B5EF4-FFF2-40B4-BE49-F238E27FC236}">
                <a16:creationId xmlns:a16="http://schemas.microsoft.com/office/drawing/2014/main" id="{96F5B855-53A6-F77A-6100-B77E26A0F5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9336" y="1"/>
            <a:ext cx="1899138" cy="1332692"/>
          </a:xfrm>
          <a:prstGeom prst="rect">
            <a:avLst/>
          </a:prstGeom>
        </p:spPr>
      </p:pic>
      <p:pic>
        <p:nvPicPr>
          <p:cNvPr id="7" name="图片 6">
            <a:extLst>
              <a:ext uri="{FF2B5EF4-FFF2-40B4-BE49-F238E27FC236}">
                <a16:creationId xmlns:a16="http://schemas.microsoft.com/office/drawing/2014/main" id="{40140CA2-28C6-D44B-A7E8-3C2E66EA15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8671" y="1"/>
            <a:ext cx="1899138" cy="1332692"/>
          </a:xfrm>
          <a:prstGeom prst="rect">
            <a:avLst/>
          </a:prstGeom>
        </p:spPr>
      </p:pic>
      <p:pic>
        <p:nvPicPr>
          <p:cNvPr id="8" name="图片 7">
            <a:extLst>
              <a:ext uri="{FF2B5EF4-FFF2-40B4-BE49-F238E27FC236}">
                <a16:creationId xmlns:a16="http://schemas.microsoft.com/office/drawing/2014/main" id="{4863F6A5-59A7-1DE3-06F0-13D73A24B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5041" y="-7069"/>
            <a:ext cx="1899138" cy="1332692"/>
          </a:xfrm>
          <a:prstGeom prst="rect">
            <a:avLst/>
          </a:prstGeom>
        </p:spPr>
      </p:pic>
      <p:pic>
        <p:nvPicPr>
          <p:cNvPr id="9" name="图片 8">
            <a:extLst>
              <a:ext uri="{FF2B5EF4-FFF2-40B4-BE49-F238E27FC236}">
                <a16:creationId xmlns:a16="http://schemas.microsoft.com/office/drawing/2014/main" id="{6F303788-CEAF-8680-BCFB-FC105B859D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1411" y="-7069"/>
            <a:ext cx="1899138" cy="1332692"/>
          </a:xfrm>
          <a:prstGeom prst="rect">
            <a:avLst/>
          </a:prstGeom>
        </p:spPr>
      </p:pic>
      <p:pic>
        <p:nvPicPr>
          <p:cNvPr id="10" name="图片 9">
            <a:extLst>
              <a:ext uri="{FF2B5EF4-FFF2-40B4-BE49-F238E27FC236}">
                <a16:creationId xmlns:a16="http://schemas.microsoft.com/office/drawing/2014/main" id="{91666A63-A94C-C9DC-7D42-912D864B9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0943" y="-7069"/>
            <a:ext cx="1899138" cy="1332692"/>
          </a:xfrm>
          <a:prstGeom prst="rect">
            <a:avLst/>
          </a:prstGeom>
        </p:spPr>
      </p:pic>
      <p:sp>
        <p:nvSpPr>
          <p:cNvPr id="12" name="内容占位符 3">
            <a:extLst>
              <a:ext uri="{FF2B5EF4-FFF2-40B4-BE49-F238E27FC236}">
                <a16:creationId xmlns:a16="http://schemas.microsoft.com/office/drawing/2014/main" id="{5EDC55B2-35B7-3B0B-DA4D-4FF71E887367}"/>
              </a:ext>
            </a:extLst>
          </p:cNvPr>
          <p:cNvSpPr txBox="1">
            <a:spLocks/>
          </p:cNvSpPr>
          <p:nvPr/>
        </p:nvSpPr>
        <p:spPr>
          <a:xfrm>
            <a:off x="391706" y="1581017"/>
            <a:ext cx="5181600" cy="47673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Times New Roman" panose="02020603050405020304" pitchFamily="18" charset="0"/>
                <a:cs typeface="Times New Roman" panose="02020603050405020304" pitchFamily="18" charset="0"/>
              </a:rPr>
              <a:t>Research Problems</a:t>
            </a:r>
            <a:endParaRPr lang="en-US" sz="1800" b="1" dirty="0">
              <a:latin typeface="Times New Roman" panose="02020603050405020304" pitchFamily="18" charset="0"/>
              <a:ea typeface="宋体" panose="02010600030101010101" pitchFamily="2" charset="-122"/>
            </a:endParaRPr>
          </a:p>
          <a:p>
            <a:pPr marL="347472" indent="-347472">
              <a:lnSpc>
                <a:spcPct val="150000"/>
              </a:lnSpc>
              <a:spcBef>
                <a:spcPts val="0"/>
              </a:spcBef>
              <a:buFont typeface="Arial" panose="020B0604020202020204" pitchFamily="34" charset="0"/>
              <a:buAutoNum type="arabicPeriod"/>
            </a:pPr>
            <a:r>
              <a:rPr lang="en-US" sz="1800" dirty="0">
                <a:latin typeface="Times New Roman" panose="02020603050405020304" pitchFamily="18" charset="0"/>
                <a:ea typeface="宋体" panose="02010600030101010101" pitchFamily="2" charset="-122"/>
              </a:rPr>
              <a:t>How to assign the correct sentiment to each  sentence?</a:t>
            </a:r>
          </a:p>
          <a:p>
            <a:pPr marL="347472" indent="-347472">
              <a:lnSpc>
                <a:spcPct val="150000"/>
              </a:lnSpc>
              <a:spcBef>
                <a:spcPts val="0"/>
              </a:spcBef>
              <a:buFont typeface="Arial" panose="020B0604020202020204" pitchFamily="34" charset="0"/>
              <a:buAutoNum type="arabicPeriod"/>
            </a:pPr>
            <a:r>
              <a:rPr lang="en-US" sz="1800" dirty="0">
                <a:latin typeface="Times New Roman" panose="02020603050405020304" pitchFamily="18" charset="0"/>
                <a:ea typeface="宋体" panose="02010600030101010101" pitchFamily="2" charset="-122"/>
              </a:rPr>
              <a:t>What preprocessing should be done before applying the machine learning techniques?</a:t>
            </a:r>
          </a:p>
          <a:p>
            <a:pPr marL="347472" indent="-347472">
              <a:lnSpc>
                <a:spcPct val="150000"/>
              </a:lnSpc>
              <a:spcBef>
                <a:spcPts val="0"/>
              </a:spcBef>
              <a:buFont typeface="Arial" panose="020B0604020202020204" pitchFamily="34" charset="0"/>
              <a:buAutoNum type="arabicPeriod"/>
            </a:pPr>
            <a:r>
              <a:rPr lang="en-US" sz="1800" dirty="0">
                <a:latin typeface="Times New Roman" panose="02020603050405020304" pitchFamily="18" charset="0"/>
                <a:ea typeface="宋体" panose="02010600030101010101" pitchFamily="2" charset="-122"/>
              </a:rPr>
              <a:t>How to apply machine learning techniques?</a:t>
            </a:r>
          </a:p>
          <a:p>
            <a:pPr marL="347472" indent="-347472">
              <a:lnSpc>
                <a:spcPct val="150000"/>
              </a:lnSpc>
              <a:spcBef>
                <a:spcPts val="0"/>
              </a:spcBef>
              <a:buFont typeface="Arial" panose="020B0604020202020204" pitchFamily="34" charset="0"/>
              <a:buAutoNum type="arabicPeriod"/>
            </a:pPr>
            <a:r>
              <a:rPr lang="en-US" sz="1800" dirty="0">
                <a:latin typeface="Times New Roman" panose="02020603050405020304" pitchFamily="18" charset="0"/>
                <a:ea typeface="宋体" panose="02010600030101010101" pitchFamily="2" charset="-122"/>
              </a:rPr>
              <a:t>What is the optimal model and how to interpret the results? </a:t>
            </a:r>
          </a:p>
          <a:p>
            <a:pPr marL="0" indent="0">
              <a:buFont typeface="Arial" panose="020B0604020202020204" pitchFamily="34" charset="0"/>
              <a:buNone/>
            </a:pPr>
            <a:endParaRPr lang="en-US" sz="20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47647A38-8B12-0C65-36EC-038C6FFE73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1279" y="4741536"/>
            <a:ext cx="3272260" cy="1855140"/>
          </a:xfrm>
          <a:prstGeom prst="rect">
            <a:avLst/>
          </a:prstGeom>
        </p:spPr>
      </p:pic>
    </p:spTree>
    <p:extLst>
      <p:ext uri="{BB962C8B-B14F-4D97-AF65-F5344CB8AC3E}">
        <p14:creationId xmlns:p14="http://schemas.microsoft.com/office/powerpoint/2010/main" val="3796276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9B0B89E-97B2-34FC-0D6D-EB202A64A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899138" cy="1332692"/>
          </a:xfrm>
          <a:prstGeom prst="rect">
            <a:avLst/>
          </a:prstGeom>
        </p:spPr>
      </p:pic>
      <p:pic>
        <p:nvPicPr>
          <p:cNvPr id="6" name="图片 5">
            <a:extLst>
              <a:ext uri="{FF2B5EF4-FFF2-40B4-BE49-F238E27FC236}">
                <a16:creationId xmlns:a16="http://schemas.microsoft.com/office/drawing/2014/main" id="{96F5B855-53A6-F77A-6100-B77E26A0F5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9336" y="1"/>
            <a:ext cx="1899138" cy="1332692"/>
          </a:xfrm>
          <a:prstGeom prst="rect">
            <a:avLst/>
          </a:prstGeom>
        </p:spPr>
      </p:pic>
      <p:pic>
        <p:nvPicPr>
          <p:cNvPr id="7" name="图片 6">
            <a:extLst>
              <a:ext uri="{FF2B5EF4-FFF2-40B4-BE49-F238E27FC236}">
                <a16:creationId xmlns:a16="http://schemas.microsoft.com/office/drawing/2014/main" id="{40140CA2-28C6-D44B-A7E8-3C2E66EA15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8671" y="1"/>
            <a:ext cx="1899138" cy="1332692"/>
          </a:xfrm>
          <a:prstGeom prst="rect">
            <a:avLst/>
          </a:prstGeom>
        </p:spPr>
      </p:pic>
      <p:pic>
        <p:nvPicPr>
          <p:cNvPr id="8" name="图片 7">
            <a:extLst>
              <a:ext uri="{FF2B5EF4-FFF2-40B4-BE49-F238E27FC236}">
                <a16:creationId xmlns:a16="http://schemas.microsoft.com/office/drawing/2014/main" id="{4863F6A5-59A7-1DE3-06F0-13D73A24B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5041" y="-7069"/>
            <a:ext cx="1899138" cy="1332692"/>
          </a:xfrm>
          <a:prstGeom prst="rect">
            <a:avLst/>
          </a:prstGeom>
        </p:spPr>
      </p:pic>
      <p:pic>
        <p:nvPicPr>
          <p:cNvPr id="9" name="图片 8">
            <a:extLst>
              <a:ext uri="{FF2B5EF4-FFF2-40B4-BE49-F238E27FC236}">
                <a16:creationId xmlns:a16="http://schemas.microsoft.com/office/drawing/2014/main" id="{6F303788-CEAF-8680-BCFB-FC105B859D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1411" y="-7069"/>
            <a:ext cx="1899138" cy="1332692"/>
          </a:xfrm>
          <a:prstGeom prst="rect">
            <a:avLst/>
          </a:prstGeom>
        </p:spPr>
      </p:pic>
      <p:pic>
        <p:nvPicPr>
          <p:cNvPr id="10" name="图片 9">
            <a:extLst>
              <a:ext uri="{FF2B5EF4-FFF2-40B4-BE49-F238E27FC236}">
                <a16:creationId xmlns:a16="http://schemas.microsoft.com/office/drawing/2014/main" id="{91666A63-A94C-C9DC-7D42-912D864B9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0943" y="-7069"/>
            <a:ext cx="1899138" cy="1332692"/>
          </a:xfrm>
          <a:prstGeom prst="rect">
            <a:avLst/>
          </a:prstGeom>
        </p:spPr>
      </p:pic>
      <p:sp>
        <p:nvSpPr>
          <p:cNvPr id="12" name="内容占位符 3">
            <a:extLst>
              <a:ext uri="{FF2B5EF4-FFF2-40B4-BE49-F238E27FC236}">
                <a16:creationId xmlns:a16="http://schemas.microsoft.com/office/drawing/2014/main" id="{5EDC55B2-35B7-3B0B-DA4D-4FF71E887367}"/>
              </a:ext>
            </a:extLst>
          </p:cNvPr>
          <p:cNvSpPr txBox="1">
            <a:spLocks/>
          </p:cNvSpPr>
          <p:nvPr/>
        </p:nvSpPr>
        <p:spPr>
          <a:xfrm>
            <a:off x="304068" y="2530295"/>
            <a:ext cx="11461945" cy="28575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Times New Roman" panose="02020603050405020304" pitchFamily="18" charset="0"/>
                <a:ea typeface="宋体" panose="02010600030101010101" pitchFamily="2" charset="-122"/>
                <a:cs typeface="Times New Roman" panose="02020603050405020304" pitchFamily="18" charset="0"/>
              </a:rPr>
              <a:t>Expected outcomes</a:t>
            </a:r>
          </a:p>
          <a:p>
            <a:pPr marL="457200" indent="-457200">
              <a:buFont typeface="Arial" panose="020B0604020202020204" pitchFamily="34" charset="0"/>
              <a:buAutoNum type="arabicPeriod"/>
            </a:pPr>
            <a:r>
              <a:rPr lang="en-US" sz="2400" dirty="0">
                <a:latin typeface="Times New Roman" panose="02020603050405020304" pitchFamily="18" charset="0"/>
                <a:ea typeface="宋体" panose="02010600030101010101" pitchFamily="2" charset="-122"/>
                <a:cs typeface="Times New Roman" panose="02020603050405020304" pitchFamily="18" charset="0"/>
              </a:rPr>
              <a:t>Solve the research problems mentioned. </a:t>
            </a:r>
          </a:p>
          <a:p>
            <a:pPr marL="457200" indent="-457200">
              <a:buFont typeface="Arial" panose="020B0604020202020204" pitchFamily="34" charset="0"/>
              <a:buAutoNum type="arabicPeriod"/>
            </a:pPr>
            <a:r>
              <a:rPr lang="en-US" sz="2400" dirty="0">
                <a:latin typeface="Times New Roman" panose="02020603050405020304" pitchFamily="18" charset="0"/>
                <a:ea typeface="宋体" panose="02010600030101010101" pitchFamily="2" charset="-122"/>
                <a:cs typeface="Times New Roman" panose="02020603050405020304" pitchFamily="18" charset="0"/>
              </a:rPr>
              <a:t>Successfully implement the machine learning algorithms and techniques. </a:t>
            </a:r>
          </a:p>
          <a:p>
            <a:pPr marL="457200" indent="-457200">
              <a:buFont typeface="Arial" panose="020B0604020202020204" pitchFamily="34" charset="0"/>
              <a:buAutoNum type="arabicPeriod"/>
            </a:pPr>
            <a:r>
              <a:rPr lang="en-US" sz="2400" dirty="0">
                <a:latin typeface="Times New Roman" panose="02020603050405020304" pitchFamily="18" charset="0"/>
                <a:ea typeface="宋体" panose="02010600030101010101" pitchFamily="2" charset="-122"/>
                <a:cs typeface="Times New Roman" panose="02020603050405020304" pitchFamily="18" charset="0"/>
              </a:rPr>
              <a:t>Generate an optimal model that is reliable and stable.</a:t>
            </a:r>
          </a:p>
          <a:p>
            <a:pPr marL="457200" indent="-457200">
              <a:buFont typeface="Arial" panose="020B0604020202020204" pitchFamily="34" charset="0"/>
              <a:buAutoNum type="arabicPeriod"/>
            </a:pPr>
            <a:r>
              <a:rPr lang="en-US" sz="2400" dirty="0">
                <a:latin typeface="Times New Roman" panose="02020603050405020304" pitchFamily="18" charset="0"/>
                <a:ea typeface="宋体" panose="02010600030101010101" pitchFamily="2" charset="-122"/>
                <a:cs typeface="Times New Roman" panose="02020603050405020304" pitchFamily="18" charset="0"/>
              </a:rPr>
              <a:t>Discuss and reflect on the technical and domain results. </a:t>
            </a:r>
            <a:endParaRPr lang="en-US" sz="2000" dirty="0">
              <a:latin typeface="Times New Roman" panose="02020603050405020304" pitchFamily="18" charset="0"/>
              <a:cs typeface="Times New Roman" panose="02020603050405020304" pitchFamily="18" charset="0"/>
            </a:endParaRPr>
          </a:p>
        </p:txBody>
      </p:sp>
      <p:pic>
        <p:nvPicPr>
          <p:cNvPr id="14" name="图片 13">
            <a:extLst>
              <a:ext uri="{FF2B5EF4-FFF2-40B4-BE49-F238E27FC236}">
                <a16:creationId xmlns:a16="http://schemas.microsoft.com/office/drawing/2014/main" id="{B2F243C7-2AD0-6BDB-DB69-CDB22B17F4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3612" y="1443037"/>
            <a:ext cx="4168065" cy="1830208"/>
          </a:xfrm>
          <a:prstGeom prst="rect">
            <a:avLst/>
          </a:prstGeom>
        </p:spPr>
      </p:pic>
    </p:spTree>
    <p:extLst>
      <p:ext uri="{BB962C8B-B14F-4D97-AF65-F5344CB8AC3E}">
        <p14:creationId xmlns:p14="http://schemas.microsoft.com/office/powerpoint/2010/main" val="2846843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40AD23A-E733-D154-329D-7E2BCC516C8C}"/>
              </a:ext>
            </a:extLst>
          </p:cNvPr>
          <p:cNvSpPr>
            <a:spLocks noGrp="1"/>
          </p:cNvSpPr>
          <p:nvPr>
            <p:ph sz="half" idx="1"/>
          </p:nvPr>
        </p:nvSpPr>
        <p:spPr>
          <a:xfrm>
            <a:off x="317193" y="1533378"/>
            <a:ext cx="11752888" cy="5324621"/>
          </a:xfrm>
        </p:spPr>
        <p:txBody>
          <a:bodyPr/>
          <a:lstStyle/>
          <a:p>
            <a:pPr marL="0" indent="0">
              <a:buNone/>
            </a:pPr>
            <a:r>
              <a:rPr lang="en-US" b="1" dirty="0">
                <a:latin typeface="Times New Roman" panose="02020603050405020304" pitchFamily="18" charset="0"/>
                <a:cs typeface="Times New Roman" panose="02020603050405020304" pitchFamily="18" charset="0"/>
              </a:rPr>
              <a:t>Literary review-Domain perspective</a:t>
            </a:r>
          </a:p>
          <a:p>
            <a:pPr>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Concept of stress, trauma, and anxiety</a:t>
            </a:r>
          </a:p>
          <a:p>
            <a:pPr marL="0" indent="0">
              <a:buNone/>
            </a:pPr>
            <a:r>
              <a:rPr lang="en-US" sz="2000" dirty="0">
                <a:latin typeface="Times New Roman" panose="02020603050405020304" pitchFamily="18" charset="0"/>
                <a:ea typeface="宋体" panose="02010600030101010101" pitchFamily="2" charset="-122"/>
              </a:rPr>
              <a:t>S</a:t>
            </a:r>
            <a:r>
              <a:rPr lang="en-US" sz="2000" dirty="0">
                <a:effectLst/>
                <a:latin typeface="Times New Roman" panose="02020603050405020304" pitchFamily="18" charset="0"/>
                <a:ea typeface="宋体" panose="02010600030101010101" pitchFamily="2" charset="-122"/>
              </a:rPr>
              <a:t>tress is “mental pressure or worry caused by problems in somebody’s life or by having too much to do”</a:t>
            </a:r>
          </a:p>
          <a:p>
            <a:pPr marL="0" indent="0">
              <a:buNone/>
            </a:pPr>
            <a:r>
              <a:rPr lang="en-US" sz="2000" dirty="0">
                <a:latin typeface="Times New Roman" panose="02020603050405020304" pitchFamily="18" charset="0"/>
                <a:ea typeface="宋体" panose="02010600030101010101" pitchFamily="2" charset="-122"/>
              </a:rPr>
              <a:t>A</a:t>
            </a:r>
            <a:r>
              <a:rPr lang="en-US" sz="2000" dirty="0">
                <a:effectLst/>
                <a:latin typeface="Times New Roman" panose="02020603050405020304" pitchFamily="18" charset="0"/>
                <a:ea typeface="宋体" panose="02010600030101010101" pitchFamily="2" charset="-122"/>
              </a:rPr>
              <a:t>nxiety is “the state of feeling nervous or worried that something bad is going to happen”</a:t>
            </a:r>
            <a:endParaRPr lang="en-US" sz="2000" b="1"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ea typeface="宋体" panose="02010600030101010101" pitchFamily="2" charset="-122"/>
              </a:rPr>
              <a:t>T</a:t>
            </a:r>
            <a:r>
              <a:rPr lang="en-US" sz="2000" dirty="0">
                <a:effectLst/>
                <a:latin typeface="Times New Roman" panose="02020603050405020304" pitchFamily="18" charset="0"/>
                <a:ea typeface="宋体" panose="02010600030101010101" pitchFamily="2" charset="-122"/>
              </a:rPr>
              <a:t>rauma is “a mental condition caused by severe shock, stress or fear, especially when the harmful effects last for a long time”</a:t>
            </a:r>
          </a:p>
          <a:p>
            <a:pPr marL="0" indent="0">
              <a:buNone/>
            </a:pPr>
            <a:endParaRPr lang="en-US" sz="20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000" b="1" dirty="0">
                <a:effectLst/>
                <a:latin typeface="Times New Roman" panose="02020603050405020304" pitchFamily="18" charset="0"/>
              </a:rPr>
              <a:t>Stress, trauma, and anxiety in war narratives</a:t>
            </a:r>
          </a:p>
          <a:p>
            <a:pPr marL="0" indent="0">
              <a:buNone/>
            </a:pPr>
            <a:r>
              <a:rPr lang="en-US" sz="2000" dirty="0">
                <a:effectLst/>
                <a:latin typeface="Times New Roman" panose="02020603050405020304" pitchFamily="18" charset="0"/>
                <a:ea typeface="宋体" panose="02010600030101010101" pitchFamily="2" charset="-122"/>
              </a:rPr>
              <a:t>As a form of literature that has a context of war, war narratives have a trajectory that is accompanied by an emotional progression.</a:t>
            </a:r>
          </a:p>
          <a:p>
            <a:pPr marL="0" indent="0">
              <a:buNone/>
            </a:pPr>
            <a:r>
              <a:rPr lang="en-US" sz="2000" dirty="0">
                <a:latin typeface="Times New Roman" panose="02020603050405020304" pitchFamily="18" charset="0"/>
                <a:ea typeface="宋体" panose="02010600030101010101" pitchFamily="2" charset="-122"/>
                <a:cs typeface="Times New Roman" panose="02020603050405020304" pitchFamily="18" charset="0"/>
              </a:rPr>
              <a:t>Stress, trauma, and anxiety in war narratives, in most cases, are associated with events such as threats to life and limb; loss of friends; exposure to the death and dying of others; physical and mental symptoms caused by anxiety, etc. </a:t>
            </a:r>
            <a:endParaRPr lang="en-US" sz="20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69B0B89E-97B2-34FC-0D6D-EB202A64A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899138" cy="1332692"/>
          </a:xfrm>
          <a:prstGeom prst="rect">
            <a:avLst/>
          </a:prstGeom>
        </p:spPr>
      </p:pic>
      <p:pic>
        <p:nvPicPr>
          <p:cNvPr id="6" name="图片 5">
            <a:extLst>
              <a:ext uri="{FF2B5EF4-FFF2-40B4-BE49-F238E27FC236}">
                <a16:creationId xmlns:a16="http://schemas.microsoft.com/office/drawing/2014/main" id="{96F5B855-53A6-F77A-6100-B77E26A0F5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9336" y="1"/>
            <a:ext cx="1899138" cy="1332692"/>
          </a:xfrm>
          <a:prstGeom prst="rect">
            <a:avLst/>
          </a:prstGeom>
        </p:spPr>
      </p:pic>
      <p:pic>
        <p:nvPicPr>
          <p:cNvPr id="7" name="图片 6">
            <a:extLst>
              <a:ext uri="{FF2B5EF4-FFF2-40B4-BE49-F238E27FC236}">
                <a16:creationId xmlns:a16="http://schemas.microsoft.com/office/drawing/2014/main" id="{40140CA2-28C6-D44B-A7E8-3C2E66EA15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8671" y="1"/>
            <a:ext cx="1899138" cy="1332692"/>
          </a:xfrm>
          <a:prstGeom prst="rect">
            <a:avLst/>
          </a:prstGeom>
        </p:spPr>
      </p:pic>
      <p:pic>
        <p:nvPicPr>
          <p:cNvPr id="8" name="图片 7">
            <a:extLst>
              <a:ext uri="{FF2B5EF4-FFF2-40B4-BE49-F238E27FC236}">
                <a16:creationId xmlns:a16="http://schemas.microsoft.com/office/drawing/2014/main" id="{4863F6A5-59A7-1DE3-06F0-13D73A24B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5041" y="-7069"/>
            <a:ext cx="1899138" cy="1332692"/>
          </a:xfrm>
          <a:prstGeom prst="rect">
            <a:avLst/>
          </a:prstGeom>
        </p:spPr>
      </p:pic>
      <p:pic>
        <p:nvPicPr>
          <p:cNvPr id="9" name="图片 8">
            <a:extLst>
              <a:ext uri="{FF2B5EF4-FFF2-40B4-BE49-F238E27FC236}">
                <a16:creationId xmlns:a16="http://schemas.microsoft.com/office/drawing/2014/main" id="{6F303788-CEAF-8680-BCFB-FC105B859D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1411" y="-7069"/>
            <a:ext cx="1899138" cy="1332692"/>
          </a:xfrm>
          <a:prstGeom prst="rect">
            <a:avLst/>
          </a:prstGeom>
        </p:spPr>
      </p:pic>
      <p:pic>
        <p:nvPicPr>
          <p:cNvPr id="10" name="图片 9">
            <a:extLst>
              <a:ext uri="{FF2B5EF4-FFF2-40B4-BE49-F238E27FC236}">
                <a16:creationId xmlns:a16="http://schemas.microsoft.com/office/drawing/2014/main" id="{91666A63-A94C-C9DC-7D42-912D864B9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0943" y="-7069"/>
            <a:ext cx="1899138" cy="1332692"/>
          </a:xfrm>
          <a:prstGeom prst="rect">
            <a:avLst/>
          </a:prstGeom>
        </p:spPr>
      </p:pic>
    </p:spTree>
    <p:extLst>
      <p:ext uri="{BB962C8B-B14F-4D97-AF65-F5344CB8AC3E}">
        <p14:creationId xmlns:p14="http://schemas.microsoft.com/office/powerpoint/2010/main" val="1326503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40AD23A-E733-D154-329D-7E2BCC516C8C}"/>
              </a:ext>
            </a:extLst>
          </p:cNvPr>
          <p:cNvSpPr>
            <a:spLocks noGrp="1"/>
          </p:cNvSpPr>
          <p:nvPr>
            <p:ph sz="half" idx="1"/>
          </p:nvPr>
        </p:nvSpPr>
        <p:spPr>
          <a:xfrm>
            <a:off x="317193" y="1533378"/>
            <a:ext cx="11752888" cy="5324621"/>
          </a:xfrm>
        </p:spPr>
        <p:txBody>
          <a:bodyPr/>
          <a:lstStyle/>
          <a:p>
            <a:pPr marL="0" indent="0">
              <a:buNone/>
            </a:pPr>
            <a:r>
              <a:rPr lang="en-US" b="1" dirty="0">
                <a:latin typeface="Times New Roman" panose="02020603050405020304" pitchFamily="18" charset="0"/>
                <a:cs typeface="Times New Roman" panose="02020603050405020304" pitchFamily="18" charset="0"/>
              </a:rPr>
              <a:t>Literary review-Machine Learning perspective</a:t>
            </a:r>
          </a:p>
          <a:p>
            <a:pPr>
              <a:buFont typeface="Wingdings" panose="05000000000000000000" pitchFamily="2" charset="2"/>
              <a:buChar char="Ø"/>
            </a:pPr>
            <a:r>
              <a:rPr lang="en-US" sz="2000" b="1" dirty="0">
                <a:effectLst/>
                <a:latin typeface="Times New Roman" panose="02020603050405020304" pitchFamily="18" charset="0"/>
                <a:ea typeface="宋体" panose="02010600030101010101" pitchFamily="2" charset="-122"/>
              </a:rPr>
              <a:t>Text Classification with individual algorithm </a:t>
            </a:r>
          </a:p>
          <a:p>
            <a:pPr marL="0" indent="0">
              <a:buNone/>
            </a:pPr>
            <a:endParaRPr lang="en-US" sz="2000" b="1" dirty="0">
              <a:effectLst/>
              <a:latin typeface="Times New Roman" panose="02020603050405020304" pitchFamily="18" charset="0"/>
              <a:ea typeface="宋体" panose="02010600030101010101" pitchFamily="2" charset="-122"/>
            </a:endParaRPr>
          </a:p>
        </p:txBody>
      </p:sp>
      <p:pic>
        <p:nvPicPr>
          <p:cNvPr id="5" name="图片 4">
            <a:extLst>
              <a:ext uri="{FF2B5EF4-FFF2-40B4-BE49-F238E27FC236}">
                <a16:creationId xmlns:a16="http://schemas.microsoft.com/office/drawing/2014/main" id="{69B0B89E-97B2-34FC-0D6D-EB202A64A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899138" cy="1332692"/>
          </a:xfrm>
          <a:prstGeom prst="rect">
            <a:avLst/>
          </a:prstGeom>
        </p:spPr>
      </p:pic>
      <p:pic>
        <p:nvPicPr>
          <p:cNvPr id="6" name="图片 5">
            <a:extLst>
              <a:ext uri="{FF2B5EF4-FFF2-40B4-BE49-F238E27FC236}">
                <a16:creationId xmlns:a16="http://schemas.microsoft.com/office/drawing/2014/main" id="{96F5B855-53A6-F77A-6100-B77E26A0F5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9336" y="1"/>
            <a:ext cx="1899138" cy="1332692"/>
          </a:xfrm>
          <a:prstGeom prst="rect">
            <a:avLst/>
          </a:prstGeom>
        </p:spPr>
      </p:pic>
      <p:pic>
        <p:nvPicPr>
          <p:cNvPr id="7" name="图片 6">
            <a:extLst>
              <a:ext uri="{FF2B5EF4-FFF2-40B4-BE49-F238E27FC236}">
                <a16:creationId xmlns:a16="http://schemas.microsoft.com/office/drawing/2014/main" id="{40140CA2-28C6-D44B-A7E8-3C2E66EA15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8671" y="1"/>
            <a:ext cx="1899138" cy="1332692"/>
          </a:xfrm>
          <a:prstGeom prst="rect">
            <a:avLst/>
          </a:prstGeom>
        </p:spPr>
      </p:pic>
      <p:pic>
        <p:nvPicPr>
          <p:cNvPr id="8" name="图片 7">
            <a:extLst>
              <a:ext uri="{FF2B5EF4-FFF2-40B4-BE49-F238E27FC236}">
                <a16:creationId xmlns:a16="http://schemas.microsoft.com/office/drawing/2014/main" id="{4863F6A5-59A7-1DE3-06F0-13D73A24B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5041" y="-7069"/>
            <a:ext cx="1899138" cy="1332692"/>
          </a:xfrm>
          <a:prstGeom prst="rect">
            <a:avLst/>
          </a:prstGeom>
        </p:spPr>
      </p:pic>
      <p:pic>
        <p:nvPicPr>
          <p:cNvPr id="9" name="图片 8">
            <a:extLst>
              <a:ext uri="{FF2B5EF4-FFF2-40B4-BE49-F238E27FC236}">
                <a16:creationId xmlns:a16="http://schemas.microsoft.com/office/drawing/2014/main" id="{6F303788-CEAF-8680-BCFB-FC105B859D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1411" y="-7069"/>
            <a:ext cx="1899138" cy="1332692"/>
          </a:xfrm>
          <a:prstGeom prst="rect">
            <a:avLst/>
          </a:prstGeom>
        </p:spPr>
      </p:pic>
      <p:pic>
        <p:nvPicPr>
          <p:cNvPr id="10" name="图片 9">
            <a:extLst>
              <a:ext uri="{FF2B5EF4-FFF2-40B4-BE49-F238E27FC236}">
                <a16:creationId xmlns:a16="http://schemas.microsoft.com/office/drawing/2014/main" id="{91666A63-A94C-C9DC-7D42-912D864B9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0943" y="-7069"/>
            <a:ext cx="1899138" cy="1332692"/>
          </a:xfrm>
          <a:prstGeom prst="rect">
            <a:avLst/>
          </a:prstGeom>
        </p:spPr>
      </p:pic>
      <p:graphicFrame>
        <p:nvGraphicFramePr>
          <p:cNvPr id="2" name="表格 1">
            <a:extLst>
              <a:ext uri="{FF2B5EF4-FFF2-40B4-BE49-F238E27FC236}">
                <a16:creationId xmlns:a16="http://schemas.microsoft.com/office/drawing/2014/main" id="{F75A3F12-5589-BF6C-5853-EA835C4030E7}"/>
              </a:ext>
            </a:extLst>
          </p:cNvPr>
          <p:cNvGraphicFramePr>
            <a:graphicFrameLocks noGrp="1"/>
          </p:cNvGraphicFramePr>
          <p:nvPr>
            <p:extLst>
              <p:ext uri="{D42A27DB-BD31-4B8C-83A1-F6EECF244321}">
                <p14:modId xmlns:p14="http://schemas.microsoft.com/office/powerpoint/2010/main" val="3080489847"/>
              </p:ext>
            </p:extLst>
          </p:nvPr>
        </p:nvGraphicFramePr>
        <p:xfrm>
          <a:off x="121919" y="2461846"/>
          <a:ext cx="11948162" cy="4245839"/>
        </p:xfrm>
        <a:graphic>
          <a:graphicData uri="http://schemas.openxmlformats.org/drawingml/2006/table">
            <a:tbl>
              <a:tblPr firstRow="1" firstCol="1" bandRow="1">
                <a:tableStyleId>{5C22544A-7EE6-4342-B048-85BDC9FD1C3A}</a:tableStyleId>
              </a:tblPr>
              <a:tblGrid>
                <a:gridCol w="3413715">
                  <a:extLst>
                    <a:ext uri="{9D8B030D-6E8A-4147-A177-3AD203B41FA5}">
                      <a16:colId xmlns:a16="http://schemas.microsoft.com/office/drawing/2014/main" val="48049614"/>
                    </a:ext>
                  </a:extLst>
                </a:gridCol>
                <a:gridCol w="2417257">
                  <a:extLst>
                    <a:ext uri="{9D8B030D-6E8A-4147-A177-3AD203B41FA5}">
                      <a16:colId xmlns:a16="http://schemas.microsoft.com/office/drawing/2014/main" val="2630322731"/>
                    </a:ext>
                  </a:extLst>
                </a:gridCol>
                <a:gridCol w="2963155">
                  <a:extLst>
                    <a:ext uri="{9D8B030D-6E8A-4147-A177-3AD203B41FA5}">
                      <a16:colId xmlns:a16="http://schemas.microsoft.com/office/drawing/2014/main" val="2103953962"/>
                    </a:ext>
                  </a:extLst>
                </a:gridCol>
                <a:gridCol w="3154035">
                  <a:extLst>
                    <a:ext uri="{9D8B030D-6E8A-4147-A177-3AD203B41FA5}">
                      <a16:colId xmlns:a16="http://schemas.microsoft.com/office/drawing/2014/main" val="3219446937"/>
                    </a:ext>
                  </a:extLst>
                </a:gridCol>
              </a:tblGrid>
              <a:tr h="202639">
                <a:tc>
                  <a:txBody>
                    <a:bodyPr/>
                    <a:lstStyle/>
                    <a:p>
                      <a:pPr marL="0" marR="0" indent="111125" algn="just">
                        <a:lnSpc>
                          <a:spcPct val="150000"/>
                        </a:lnSpc>
                        <a:spcBef>
                          <a:spcPts val="1200"/>
                        </a:spcBef>
                        <a:spcAft>
                          <a:spcPts val="0"/>
                        </a:spcAft>
                      </a:pPr>
                      <a:r>
                        <a:rPr lang="en-US" sz="1600" dirty="0">
                          <a:effectLst/>
                        </a:rPr>
                        <a:t>Paper Title</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37567" marR="37567" marT="0" marB="0"/>
                </a:tc>
                <a:tc>
                  <a:txBody>
                    <a:bodyPr/>
                    <a:lstStyle/>
                    <a:p>
                      <a:pPr marL="0" marR="0" algn="just">
                        <a:lnSpc>
                          <a:spcPct val="150000"/>
                        </a:lnSpc>
                        <a:spcBef>
                          <a:spcPts val="1200"/>
                        </a:spcBef>
                        <a:spcAft>
                          <a:spcPts val="0"/>
                        </a:spcAft>
                      </a:pPr>
                      <a:r>
                        <a:rPr lang="en-US" sz="1600" dirty="0">
                          <a:effectLst/>
                        </a:rPr>
                        <a:t>Description</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37567" marR="37567" marT="0" marB="0"/>
                </a:tc>
                <a:tc>
                  <a:txBody>
                    <a:bodyPr/>
                    <a:lstStyle/>
                    <a:p>
                      <a:pPr marL="0" marR="0" algn="just">
                        <a:lnSpc>
                          <a:spcPct val="150000"/>
                        </a:lnSpc>
                        <a:spcBef>
                          <a:spcPts val="1200"/>
                        </a:spcBef>
                        <a:spcAft>
                          <a:spcPts val="0"/>
                        </a:spcAft>
                      </a:pPr>
                      <a:r>
                        <a:rPr lang="en-US" sz="1600" dirty="0">
                          <a:effectLst/>
                        </a:rPr>
                        <a:t>Algorithm Used</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37567" marR="37567" marT="0" marB="0"/>
                </a:tc>
                <a:tc>
                  <a:txBody>
                    <a:bodyPr/>
                    <a:lstStyle/>
                    <a:p>
                      <a:pPr marL="0" marR="0" algn="just">
                        <a:lnSpc>
                          <a:spcPct val="150000"/>
                        </a:lnSpc>
                        <a:spcBef>
                          <a:spcPts val="1200"/>
                        </a:spcBef>
                        <a:spcAft>
                          <a:spcPts val="0"/>
                        </a:spcAft>
                      </a:pPr>
                      <a:r>
                        <a:rPr lang="en-US" sz="1600" dirty="0">
                          <a:effectLst/>
                        </a:rPr>
                        <a:t>Accuracy Score Obtained </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37567" marR="37567" marT="0" marB="0"/>
                </a:tc>
                <a:extLst>
                  <a:ext uri="{0D108BD9-81ED-4DB2-BD59-A6C34878D82A}">
                    <a16:rowId xmlns:a16="http://schemas.microsoft.com/office/drawing/2014/main" val="4155042610"/>
                  </a:ext>
                </a:extLst>
              </a:tr>
              <a:tr h="1123550">
                <a:tc>
                  <a:txBody>
                    <a:bodyPr/>
                    <a:lstStyle/>
                    <a:p>
                      <a:pPr marL="0" marR="0" indent="20955" algn="l">
                        <a:lnSpc>
                          <a:spcPct val="150000"/>
                        </a:lnSpc>
                        <a:spcBef>
                          <a:spcPts val="1200"/>
                        </a:spcBef>
                        <a:spcAft>
                          <a:spcPts val="0"/>
                        </a:spcAft>
                      </a:pPr>
                      <a:r>
                        <a:rPr lang="en-US" sz="1400" dirty="0">
                          <a:effectLst/>
                        </a:rPr>
                        <a:t>Sentiment Analysis Framework of Twitter Data Using Classification (Khurana, M, 2018)</a:t>
                      </a:r>
                      <a:endParaRPr lang="en-US" sz="1400" dirty="0">
                        <a:effectLst/>
                        <a:latin typeface="Times New Roman" panose="02020603050405020304" pitchFamily="18" charset="0"/>
                        <a:ea typeface="宋体" panose="02010600030101010101" pitchFamily="2" charset="-122"/>
                        <a:cs typeface="Arial" panose="020B0604020202020204" pitchFamily="34" charset="0"/>
                      </a:endParaRPr>
                    </a:p>
                  </a:txBody>
                  <a:tcPr marL="37567" marR="37567" marT="0" marB="0"/>
                </a:tc>
                <a:tc>
                  <a:txBody>
                    <a:bodyPr/>
                    <a:lstStyle/>
                    <a:p>
                      <a:pPr marL="0" marR="0" algn="l">
                        <a:lnSpc>
                          <a:spcPct val="150000"/>
                        </a:lnSpc>
                        <a:spcBef>
                          <a:spcPts val="1200"/>
                        </a:spcBef>
                        <a:spcAft>
                          <a:spcPts val="0"/>
                        </a:spcAft>
                      </a:pPr>
                      <a:r>
                        <a:rPr lang="en-US" sz="1400" dirty="0">
                          <a:effectLst/>
                        </a:rPr>
                        <a:t>Classify the twitter post into positive, neutral, and negative using NB, SVM, and RF.</a:t>
                      </a:r>
                      <a:endParaRPr lang="en-US" sz="1400" dirty="0">
                        <a:effectLst/>
                        <a:latin typeface="Times New Roman" panose="02020603050405020304" pitchFamily="18" charset="0"/>
                        <a:ea typeface="宋体" panose="02010600030101010101" pitchFamily="2" charset="-122"/>
                        <a:cs typeface="Arial" panose="020B0604020202020204" pitchFamily="34" charset="0"/>
                      </a:endParaRPr>
                    </a:p>
                  </a:txBody>
                  <a:tcPr marL="37567" marR="37567" marT="0" marB="0"/>
                </a:tc>
                <a:tc>
                  <a:txBody>
                    <a:bodyPr/>
                    <a:lstStyle/>
                    <a:p>
                      <a:pPr marL="0" marR="0" algn="l">
                        <a:lnSpc>
                          <a:spcPct val="150000"/>
                        </a:lnSpc>
                        <a:spcBef>
                          <a:spcPts val="1200"/>
                        </a:spcBef>
                        <a:spcAft>
                          <a:spcPts val="0"/>
                        </a:spcAft>
                      </a:pPr>
                      <a:r>
                        <a:rPr lang="en-US" sz="1400" dirty="0">
                          <a:effectLst/>
                        </a:rPr>
                        <a:t>Naïve bayes (NB), Support Vector Machine (SVM), and Random Forest (RF)</a:t>
                      </a:r>
                      <a:endParaRPr lang="en-US" sz="1400" dirty="0">
                        <a:effectLst/>
                        <a:latin typeface="Times New Roman" panose="02020603050405020304" pitchFamily="18" charset="0"/>
                        <a:ea typeface="宋体" panose="02010600030101010101" pitchFamily="2" charset="-122"/>
                        <a:cs typeface="Arial" panose="020B0604020202020204" pitchFamily="34" charset="0"/>
                      </a:endParaRPr>
                    </a:p>
                  </a:txBody>
                  <a:tcPr marL="37567" marR="37567" marT="0" marB="0"/>
                </a:tc>
                <a:tc>
                  <a:txBody>
                    <a:bodyPr/>
                    <a:lstStyle/>
                    <a:p>
                      <a:pPr marL="0" marR="0" algn="l">
                        <a:lnSpc>
                          <a:spcPct val="150000"/>
                        </a:lnSpc>
                        <a:spcBef>
                          <a:spcPts val="1200"/>
                        </a:spcBef>
                        <a:spcAft>
                          <a:spcPts val="0"/>
                        </a:spcAft>
                      </a:pPr>
                      <a:r>
                        <a:rPr lang="en-US" sz="1400" dirty="0">
                          <a:effectLst/>
                        </a:rPr>
                        <a:t>NB (88%), SVM (81%), RF (63%)</a:t>
                      </a:r>
                      <a:endParaRPr lang="en-US" sz="1400" dirty="0">
                        <a:effectLst/>
                        <a:latin typeface="Times New Roman" panose="02020603050405020304" pitchFamily="18" charset="0"/>
                        <a:ea typeface="宋体" panose="02010600030101010101" pitchFamily="2" charset="-122"/>
                        <a:cs typeface="Arial" panose="020B0604020202020204" pitchFamily="34" charset="0"/>
                      </a:endParaRPr>
                    </a:p>
                  </a:txBody>
                  <a:tcPr marL="37567" marR="37567" marT="0" marB="0"/>
                </a:tc>
                <a:extLst>
                  <a:ext uri="{0D108BD9-81ED-4DB2-BD59-A6C34878D82A}">
                    <a16:rowId xmlns:a16="http://schemas.microsoft.com/office/drawing/2014/main" val="2803411699"/>
                  </a:ext>
                </a:extLst>
              </a:tr>
              <a:tr h="694645">
                <a:tc>
                  <a:txBody>
                    <a:bodyPr/>
                    <a:lstStyle/>
                    <a:p>
                      <a:pPr marL="0" marR="0" indent="20955" algn="l">
                        <a:lnSpc>
                          <a:spcPct val="150000"/>
                        </a:lnSpc>
                        <a:spcBef>
                          <a:spcPts val="1200"/>
                        </a:spcBef>
                        <a:spcAft>
                          <a:spcPts val="0"/>
                        </a:spcAft>
                      </a:pPr>
                      <a:r>
                        <a:rPr lang="en-US" sz="1400" dirty="0">
                          <a:effectLst/>
                        </a:rPr>
                        <a:t>Patent Text Classification based on Naive Bayes Method (Xiao, L, 2018) </a:t>
                      </a:r>
                      <a:endParaRPr lang="en-US" sz="1400" dirty="0">
                        <a:effectLst/>
                        <a:latin typeface="Times New Roman" panose="02020603050405020304" pitchFamily="18" charset="0"/>
                        <a:ea typeface="宋体" panose="02010600030101010101" pitchFamily="2" charset="-122"/>
                        <a:cs typeface="Arial" panose="020B0604020202020204" pitchFamily="34" charset="0"/>
                      </a:endParaRPr>
                    </a:p>
                  </a:txBody>
                  <a:tcPr marL="37567" marR="37567" marT="0" marB="0"/>
                </a:tc>
                <a:tc>
                  <a:txBody>
                    <a:bodyPr/>
                    <a:lstStyle/>
                    <a:p>
                      <a:pPr marL="0" marR="0" algn="l">
                        <a:lnSpc>
                          <a:spcPct val="150000"/>
                        </a:lnSpc>
                        <a:spcBef>
                          <a:spcPts val="1200"/>
                        </a:spcBef>
                        <a:spcAft>
                          <a:spcPts val="0"/>
                        </a:spcAft>
                      </a:pPr>
                      <a:r>
                        <a:rPr lang="en-US" sz="1400" dirty="0">
                          <a:effectLst/>
                        </a:rPr>
                        <a:t>Classify the patent to A, E, F, H using NB and SVM </a:t>
                      </a:r>
                      <a:endParaRPr lang="en-US" sz="1400" dirty="0">
                        <a:effectLst/>
                        <a:latin typeface="Times New Roman" panose="02020603050405020304" pitchFamily="18" charset="0"/>
                        <a:ea typeface="宋体" panose="02010600030101010101" pitchFamily="2" charset="-122"/>
                        <a:cs typeface="Arial" panose="020B0604020202020204" pitchFamily="34" charset="0"/>
                      </a:endParaRPr>
                    </a:p>
                  </a:txBody>
                  <a:tcPr marL="37567" marR="37567" marT="0" marB="0"/>
                </a:tc>
                <a:tc>
                  <a:txBody>
                    <a:bodyPr/>
                    <a:lstStyle/>
                    <a:p>
                      <a:pPr marL="0" marR="0" algn="l">
                        <a:lnSpc>
                          <a:spcPct val="150000"/>
                        </a:lnSpc>
                        <a:spcBef>
                          <a:spcPts val="1200"/>
                        </a:spcBef>
                        <a:spcAft>
                          <a:spcPts val="0"/>
                        </a:spcAft>
                      </a:pPr>
                      <a:r>
                        <a:rPr lang="en-US" sz="1400" dirty="0">
                          <a:effectLst/>
                        </a:rPr>
                        <a:t>Naïve Bayes (NB), and Support Vector Machine (SVM)</a:t>
                      </a:r>
                      <a:endParaRPr lang="en-US" sz="1400" dirty="0">
                        <a:effectLst/>
                        <a:latin typeface="Times New Roman" panose="02020603050405020304" pitchFamily="18" charset="0"/>
                        <a:ea typeface="宋体" panose="02010600030101010101" pitchFamily="2" charset="-122"/>
                        <a:cs typeface="Arial" panose="020B0604020202020204" pitchFamily="34" charset="0"/>
                      </a:endParaRPr>
                    </a:p>
                  </a:txBody>
                  <a:tcPr marL="37567" marR="37567" marT="0" marB="0"/>
                </a:tc>
                <a:tc>
                  <a:txBody>
                    <a:bodyPr/>
                    <a:lstStyle/>
                    <a:p>
                      <a:pPr marL="0" marR="0" algn="l">
                        <a:lnSpc>
                          <a:spcPct val="150000"/>
                        </a:lnSpc>
                        <a:spcBef>
                          <a:spcPts val="1200"/>
                        </a:spcBef>
                        <a:spcAft>
                          <a:spcPts val="0"/>
                        </a:spcAft>
                      </a:pPr>
                      <a:r>
                        <a:rPr lang="en-US" sz="1400" dirty="0">
                          <a:effectLst/>
                        </a:rPr>
                        <a:t>NB (98.6%), SVM (96%) *</a:t>
                      </a:r>
                    </a:p>
                    <a:p>
                      <a:pPr marL="0" marR="0" algn="l">
                        <a:lnSpc>
                          <a:spcPct val="150000"/>
                        </a:lnSpc>
                        <a:spcBef>
                          <a:spcPts val="1200"/>
                        </a:spcBef>
                        <a:spcAft>
                          <a:spcPts val="0"/>
                        </a:spcAft>
                      </a:pPr>
                      <a:r>
                        <a:rPr lang="en-US" sz="1000" dirty="0">
                          <a:effectLst/>
                        </a:rPr>
                        <a:t>*Take the first class as example.</a:t>
                      </a:r>
                      <a:endParaRPr lang="en-US" sz="1000" dirty="0">
                        <a:effectLst/>
                        <a:latin typeface="Times New Roman" panose="02020603050405020304" pitchFamily="18" charset="0"/>
                        <a:ea typeface="宋体" panose="02010600030101010101" pitchFamily="2" charset="-122"/>
                        <a:cs typeface="Arial" panose="020B0604020202020204" pitchFamily="34" charset="0"/>
                      </a:endParaRPr>
                    </a:p>
                  </a:txBody>
                  <a:tcPr marL="37567" marR="37567" marT="0" marB="0"/>
                </a:tc>
                <a:extLst>
                  <a:ext uri="{0D108BD9-81ED-4DB2-BD59-A6C34878D82A}">
                    <a16:rowId xmlns:a16="http://schemas.microsoft.com/office/drawing/2014/main" val="3135083378"/>
                  </a:ext>
                </a:extLst>
              </a:tr>
              <a:tr h="1264013">
                <a:tc>
                  <a:txBody>
                    <a:bodyPr/>
                    <a:lstStyle/>
                    <a:p>
                      <a:pPr marL="0" marR="0" indent="20955" algn="l">
                        <a:lnSpc>
                          <a:spcPct val="150000"/>
                        </a:lnSpc>
                        <a:spcBef>
                          <a:spcPts val="1200"/>
                        </a:spcBef>
                        <a:spcAft>
                          <a:spcPts val="0"/>
                        </a:spcAft>
                      </a:pPr>
                      <a:r>
                        <a:rPr lang="en-US" sz="1400" dirty="0">
                          <a:effectLst/>
                        </a:rPr>
                        <a:t>Sentiment Analysis on Movie Review Data Using Machine Learning Approach (Rahman, A, 2019)</a:t>
                      </a:r>
                      <a:endParaRPr lang="en-US" sz="1400" dirty="0">
                        <a:effectLst/>
                        <a:latin typeface="Times New Roman" panose="02020603050405020304" pitchFamily="18" charset="0"/>
                        <a:ea typeface="宋体" panose="02010600030101010101" pitchFamily="2" charset="-122"/>
                        <a:cs typeface="Arial" panose="020B0604020202020204" pitchFamily="34" charset="0"/>
                      </a:endParaRPr>
                    </a:p>
                  </a:txBody>
                  <a:tcPr marL="37567" marR="37567" marT="0" marB="0"/>
                </a:tc>
                <a:tc>
                  <a:txBody>
                    <a:bodyPr/>
                    <a:lstStyle/>
                    <a:p>
                      <a:pPr marL="0" marR="0" algn="l">
                        <a:lnSpc>
                          <a:spcPct val="150000"/>
                        </a:lnSpc>
                        <a:spcBef>
                          <a:spcPts val="1200"/>
                        </a:spcBef>
                        <a:spcAft>
                          <a:spcPts val="0"/>
                        </a:spcAft>
                      </a:pPr>
                      <a:r>
                        <a:rPr lang="en-US" sz="1400" dirty="0">
                          <a:effectLst/>
                        </a:rPr>
                        <a:t>Classify the movie to four classes using NB, SVM, and DT</a:t>
                      </a:r>
                      <a:endParaRPr lang="en-US" sz="1400" dirty="0">
                        <a:effectLst/>
                        <a:latin typeface="Times New Roman" panose="02020603050405020304" pitchFamily="18" charset="0"/>
                        <a:ea typeface="宋体" panose="02010600030101010101" pitchFamily="2" charset="-122"/>
                        <a:cs typeface="Arial" panose="020B0604020202020204" pitchFamily="34" charset="0"/>
                      </a:endParaRPr>
                    </a:p>
                  </a:txBody>
                  <a:tcPr marL="37567" marR="37567" marT="0" marB="0"/>
                </a:tc>
                <a:tc>
                  <a:txBody>
                    <a:bodyPr/>
                    <a:lstStyle/>
                    <a:p>
                      <a:pPr marL="0" marR="0" algn="l">
                        <a:lnSpc>
                          <a:spcPct val="150000"/>
                        </a:lnSpc>
                        <a:spcBef>
                          <a:spcPts val="1200"/>
                        </a:spcBef>
                        <a:spcAft>
                          <a:spcPts val="0"/>
                        </a:spcAft>
                      </a:pPr>
                      <a:r>
                        <a:rPr lang="en-US" sz="1400" dirty="0">
                          <a:effectLst/>
                        </a:rPr>
                        <a:t>Multinomial Naïve Bayes (MNB), Bernoulli Naïve Bayes (BNB), Support Vector Machine (SVM), and Decision Tree (DT)</a:t>
                      </a:r>
                      <a:endParaRPr lang="en-US" sz="1400" dirty="0">
                        <a:effectLst/>
                        <a:latin typeface="Times New Roman" panose="02020603050405020304" pitchFamily="18" charset="0"/>
                        <a:ea typeface="宋体" panose="02010600030101010101" pitchFamily="2" charset="-122"/>
                        <a:cs typeface="Arial" panose="020B0604020202020204" pitchFamily="34" charset="0"/>
                      </a:endParaRPr>
                    </a:p>
                  </a:txBody>
                  <a:tcPr marL="37567" marR="37567" marT="0" marB="0"/>
                </a:tc>
                <a:tc>
                  <a:txBody>
                    <a:bodyPr/>
                    <a:lstStyle/>
                    <a:p>
                      <a:pPr marL="0" marR="0" algn="l">
                        <a:lnSpc>
                          <a:spcPct val="150000"/>
                        </a:lnSpc>
                        <a:spcBef>
                          <a:spcPts val="1200"/>
                        </a:spcBef>
                        <a:spcAft>
                          <a:spcPts val="0"/>
                        </a:spcAft>
                      </a:pPr>
                      <a:r>
                        <a:rPr lang="en-US" sz="1400" dirty="0">
                          <a:effectLst/>
                        </a:rPr>
                        <a:t>MNB (88.5%), BNB (87.5%), SVM (87.3%), and DT (80.17%) </a:t>
                      </a:r>
                      <a:endParaRPr lang="en-US" sz="1400" dirty="0">
                        <a:effectLst/>
                        <a:latin typeface="Times New Roman" panose="02020603050405020304" pitchFamily="18" charset="0"/>
                        <a:ea typeface="宋体" panose="02010600030101010101" pitchFamily="2" charset="-122"/>
                        <a:cs typeface="Arial" panose="020B0604020202020204" pitchFamily="34" charset="0"/>
                      </a:endParaRPr>
                    </a:p>
                  </a:txBody>
                  <a:tcPr marL="37567" marR="37567" marT="0" marB="0"/>
                </a:tc>
                <a:extLst>
                  <a:ext uri="{0D108BD9-81ED-4DB2-BD59-A6C34878D82A}">
                    <a16:rowId xmlns:a16="http://schemas.microsoft.com/office/drawing/2014/main" val="1910426973"/>
                  </a:ext>
                </a:extLst>
              </a:tr>
              <a:tr h="836987">
                <a:tc>
                  <a:txBody>
                    <a:bodyPr/>
                    <a:lstStyle/>
                    <a:p>
                      <a:pPr marL="0" marR="0" indent="20955" algn="l">
                        <a:lnSpc>
                          <a:spcPct val="150000"/>
                        </a:lnSpc>
                        <a:spcBef>
                          <a:spcPts val="1200"/>
                        </a:spcBef>
                        <a:spcAft>
                          <a:spcPts val="0"/>
                        </a:spcAft>
                      </a:pPr>
                      <a:r>
                        <a:rPr lang="en-US" sz="1400" dirty="0">
                          <a:effectLst/>
                        </a:rPr>
                        <a:t>Study on SVM Compared with the other Text Classification Methods (Liu, Z, 2019)</a:t>
                      </a:r>
                      <a:endParaRPr lang="en-US" sz="1400" dirty="0">
                        <a:effectLst/>
                        <a:latin typeface="Times New Roman" panose="02020603050405020304" pitchFamily="18" charset="0"/>
                        <a:ea typeface="宋体" panose="02010600030101010101" pitchFamily="2" charset="-122"/>
                        <a:cs typeface="Arial" panose="020B0604020202020204" pitchFamily="34" charset="0"/>
                      </a:endParaRPr>
                    </a:p>
                  </a:txBody>
                  <a:tcPr marL="37567" marR="37567" marT="0" marB="0"/>
                </a:tc>
                <a:tc>
                  <a:txBody>
                    <a:bodyPr/>
                    <a:lstStyle/>
                    <a:p>
                      <a:pPr marL="0" marR="0" algn="l">
                        <a:lnSpc>
                          <a:spcPct val="150000"/>
                        </a:lnSpc>
                        <a:spcBef>
                          <a:spcPts val="1200"/>
                        </a:spcBef>
                        <a:spcAft>
                          <a:spcPts val="0"/>
                        </a:spcAft>
                      </a:pPr>
                      <a:r>
                        <a:rPr lang="en-US" sz="1400" dirty="0">
                          <a:effectLst/>
                        </a:rPr>
                        <a:t>Classify the input data to four classes using KNN, NB, and SVM</a:t>
                      </a:r>
                      <a:endParaRPr lang="en-US" sz="1400" dirty="0">
                        <a:effectLst/>
                        <a:latin typeface="Times New Roman" panose="02020603050405020304" pitchFamily="18" charset="0"/>
                        <a:ea typeface="宋体" panose="02010600030101010101" pitchFamily="2" charset="-122"/>
                        <a:cs typeface="Arial" panose="020B0604020202020204" pitchFamily="34" charset="0"/>
                      </a:endParaRPr>
                    </a:p>
                  </a:txBody>
                  <a:tcPr marL="37567" marR="37567" marT="0" marB="0"/>
                </a:tc>
                <a:tc>
                  <a:txBody>
                    <a:bodyPr/>
                    <a:lstStyle/>
                    <a:p>
                      <a:pPr marL="0" marR="0" algn="l">
                        <a:lnSpc>
                          <a:spcPct val="150000"/>
                        </a:lnSpc>
                        <a:spcBef>
                          <a:spcPts val="1200"/>
                        </a:spcBef>
                        <a:spcAft>
                          <a:spcPts val="0"/>
                        </a:spcAft>
                      </a:pPr>
                      <a:r>
                        <a:rPr lang="en-US" sz="1400" dirty="0">
                          <a:effectLst/>
                        </a:rPr>
                        <a:t>K-Nearest Neighbor (KNN), Naïve Bayes (NB), Support Vector Machine (SVM)</a:t>
                      </a:r>
                      <a:endParaRPr lang="en-US" sz="1400" dirty="0">
                        <a:effectLst/>
                        <a:latin typeface="Times New Roman" panose="02020603050405020304" pitchFamily="18" charset="0"/>
                        <a:ea typeface="宋体" panose="02010600030101010101" pitchFamily="2" charset="-122"/>
                        <a:cs typeface="Arial" panose="020B0604020202020204" pitchFamily="34" charset="0"/>
                      </a:endParaRPr>
                    </a:p>
                  </a:txBody>
                  <a:tcPr marL="37567" marR="37567" marT="0" marB="0"/>
                </a:tc>
                <a:tc>
                  <a:txBody>
                    <a:bodyPr/>
                    <a:lstStyle/>
                    <a:p>
                      <a:pPr marL="0" marR="0" algn="l">
                        <a:lnSpc>
                          <a:spcPct val="150000"/>
                        </a:lnSpc>
                        <a:spcBef>
                          <a:spcPts val="1200"/>
                        </a:spcBef>
                        <a:spcAft>
                          <a:spcPts val="0"/>
                        </a:spcAft>
                      </a:pPr>
                      <a:r>
                        <a:rPr lang="en-US" sz="1400" dirty="0">
                          <a:effectLst/>
                        </a:rPr>
                        <a:t>KNN (97.44%), NB (95.92%), SVM (97.31%). </a:t>
                      </a:r>
                      <a:endParaRPr lang="en-US" sz="1400" dirty="0">
                        <a:effectLst/>
                        <a:latin typeface="Times New Roman" panose="02020603050405020304" pitchFamily="18" charset="0"/>
                        <a:ea typeface="宋体" panose="02010600030101010101" pitchFamily="2" charset="-122"/>
                        <a:cs typeface="Arial" panose="020B0604020202020204" pitchFamily="34" charset="0"/>
                      </a:endParaRPr>
                    </a:p>
                  </a:txBody>
                  <a:tcPr marL="37567" marR="37567" marT="0" marB="0"/>
                </a:tc>
                <a:extLst>
                  <a:ext uri="{0D108BD9-81ED-4DB2-BD59-A6C34878D82A}">
                    <a16:rowId xmlns:a16="http://schemas.microsoft.com/office/drawing/2014/main" val="1407563331"/>
                  </a:ext>
                </a:extLst>
              </a:tr>
            </a:tbl>
          </a:graphicData>
        </a:graphic>
      </p:graphicFrame>
    </p:spTree>
    <p:extLst>
      <p:ext uri="{BB962C8B-B14F-4D97-AF65-F5344CB8AC3E}">
        <p14:creationId xmlns:p14="http://schemas.microsoft.com/office/powerpoint/2010/main" val="3196444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40AD23A-E733-D154-329D-7E2BCC516C8C}"/>
              </a:ext>
            </a:extLst>
          </p:cNvPr>
          <p:cNvSpPr>
            <a:spLocks noGrp="1"/>
          </p:cNvSpPr>
          <p:nvPr>
            <p:ph sz="half" idx="1"/>
          </p:nvPr>
        </p:nvSpPr>
        <p:spPr>
          <a:xfrm>
            <a:off x="317193" y="1533378"/>
            <a:ext cx="11752888" cy="5324621"/>
          </a:xfrm>
        </p:spPr>
        <p:txBody>
          <a:bodyPr/>
          <a:lstStyle/>
          <a:p>
            <a:pPr marL="0" indent="0">
              <a:buNone/>
            </a:pPr>
            <a:r>
              <a:rPr lang="en-US" b="1" dirty="0">
                <a:latin typeface="Times New Roman" panose="02020603050405020304" pitchFamily="18" charset="0"/>
                <a:cs typeface="Times New Roman" panose="02020603050405020304" pitchFamily="18" charset="0"/>
              </a:rPr>
              <a:t>Literary review-Machine Learning perspective</a:t>
            </a:r>
          </a:p>
          <a:p>
            <a:pPr>
              <a:buFont typeface="Wingdings" panose="05000000000000000000" pitchFamily="2" charset="2"/>
              <a:buChar char="Ø"/>
            </a:pPr>
            <a:r>
              <a:rPr lang="en-US" sz="2000" b="1" dirty="0">
                <a:effectLst/>
                <a:latin typeface="Times New Roman" panose="02020603050405020304" pitchFamily="18" charset="0"/>
              </a:rPr>
              <a:t>Text Classification with Ensemble Learning Techniques</a:t>
            </a:r>
          </a:p>
          <a:p>
            <a:pPr marL="0" indent="0">
              <a:buNone/>
            </a:pPr>
            <a:endParaRPr lang="en-US" sz="2000" b="1" dirty="0">
              <a:effectLst/>
              <a:latin typeface="Times New Roman" panose="02020603050405020304" pitchFamily="18" charset="0"/>
              <a:ea typeface="宋体" panose="02010600030101010101" pitchFamily="2" charset="-122"/>
            </a:endParaRPr>
          </a:p>
        </p:txBody>
      </p:sp>
      <p:pic>
        <p:nvPicPr>
          <p:cNvPr id="5" name="图片 4">
            <a:extLst>
              <a:ext uri="{FF2B5EF4-FFF2-40B4-BE49-F238E27FC236}">
                <a16:creationId xmlns:a16="http://schemas.microsoft.com/office/drawing/2014/main" id="{69B0B89E-97B2-34FC-0D6D-EB202A64A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899138" cy="1332692"/>
          </a:xfrm>
          <a:prstGeom prst="rect">
            <a:avLst/>
          </a:prstGeom>
        </p:spPr>
      </p:pic>
      <p:pic>
        <p:nvPicPr>
          <p:cNvPr id="6" name="图片 5">
            <a:extLst>
              <a:ext uri="{FF2B5EF4-FFF2-40B4-BE49-F238E27FC236}">
                <a16:creationId xmlns:a16="http://schemas.microsoft.com/office/drawing/2014/main" id="{96F5B855-53A6-F77A-6100-B77E26A0F5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9336" y="1"/>
            <a:ext cx="1899138" cy="1332692"/>
          </a:xfrm>
          <a:prstGeom prst="rect">
            <a:avLst/>
          </a:prstGeom>
        </p:spPr>
      </p:pic>
      <p:pic>
        <p:nvPicPr>
          <p:cNvPr id="7" name="图片 6">
            <a:extLst>
              <a:ext uri="{FF2B5EF4-FFF2-40B4-BE49-F238E27FC236}">
                <a16:creationId xmlns:a16="http://schemas.microsoft.com/office/drawing/2014/main" id="{40140CA2-28C6-D44B-A7E8-3C2E66EA15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8671" y="1"/>
            <a:ext cx="1899138" cy="1332692"/>
          </a:xfrm>
          <a:prstGeom prst="rect">
            <a:avLst/>
          </a:prstGeom>
        </p:spPr>
      </p:pic>
      <p:pic>
        <p:nvPicPr>
          <p:cNvPr id="8" name="图片 7">
            <a:extLst>
              <a:ext uri="{FF2B5EF4-FFF2-40B4-BE49-F238E27FC236}">
                <a16:creationId xmlns:a16="http://schemas.microsoft.com/office/drawing/2014/main" id="{4863F6A5-59A7-1DE3-06F0-13D73A24B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5041" y="-7069"/>
            <a:ext cx="1899138" cy="1332692"/>
          </a:xfrm>
          <a:prstGeom prst="rect">
            <a:avLst/>
          </a:prstGeom>
        </p:spPr>
      </p:pic>
      <p:pic>
        <p:nvPicPr>
          <p:cNvPr id="9" name="图片 8">
            <a:extLst>
              <a:ext uri="{FF2B5EF4-FFF2-40B4-BE49-F238E27FC236}">
                <a16:creationId xmlns:a16="http://schemas.microsoft.com/office/drawing/2014/main" id="{6F303788-CEAF-8680-BCFB-FC105B859D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1411" y="-7069"/>
            <a:ext cx="1899138" cy="1332692"/>
          </a:xfrm>
          <a:prstGeom prst="rect">
            <a:avLst/>
          </a:prstGeom>
        </p:spPr>
      </p:pic>
      <p:pic>
        <p:nvPicPr>
          <p:cNvPr id="10" name="图片 9">
            <a:extLst>
              <a:ext uri="{FF2B5EF4-FFF2-40B4-BE49-F238E27FC236}">
                <a16:creationId xmlns:a16="http://schemas.microsoft.com/office/drawing/2014/main" id="{91666A63-A94C-C9DC-7D42-912D864B9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0943" y="-7069"/>
            <a:ext cx="1899138" cy="1332692"/>
          </a:xfrm>
          <a:prstGeom prst="rect">
            <a:avLst/>
          </a:prstGeom>
        </p:spPr>
      </p:pic>
      <p:sp>
        <p:nvSpPr>
          <p:cNvPr id="4" name="文本框 3">
            <a:extLst>
              <a:ext uri="{FF2B5EF4-FFF2-40B4-BE49-F238E27FC236}">
                <a16:creationId xmlns:a16="http://schemas.microsoft.com/office/drawing/2014/main" id="{D1656456-21B4-932D-E20D-7DC018C382C1}"/>
              </a:ext>
            </a:extLst>
          </p:cNvPr>
          <p:cNvSpPr txBox="1"/>
          <p:nvPr/>
        </p:nvSpPr>
        <p:spPr>
          <a:xfrm>
            <a:off x="1657839" y="2399060"/>
            <a:ext cx="3108374"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Bagging</a:t>
            </a:r>
          </a:p>
        </p:txBody>
      </p:sp>
      <p:sp>
        <p:nvSpPr>
          <p:cNvPr id="11" name="文本框 10">
            <a:extLst>
              <a:ext uri="{FF2B5EF4-FFF2-40B4-BE49-F238E27FC236}">
                <a16:creationId xmlns:a16="http://schemas.microsoft.com/office/drawing/2014/main" id="{AF622E4A-EBF3-917F-0FCA-E9BDE18BD0A6}"/>
              </a:ext>
            </a:extLst>
          </p:cNvPr>
          <p:cNvSpPr txBox="1"/>
          <p:nvPr/>
        </p:nvSpPr>
        <p:spPr>
          <a:xfrm>
            <a:off x="7655170" y="2418730"/>
            <a:ext cx="2295379"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Boosting</a:t>
            </a:r>
          </a:p>
        </p:txBody>
      </p:sp>
      <p:pic>
        <p:nvPicPr>
          <p:cNvPr id="15" name="图片 14">
            <a:extLst>
              <a:ext uri="{FF2B5EF4-FFF2-40B4-BE49-F238E27FC236}">
                <a16:creationId xmlns:a16="http://schemas.microsoft.com/office/drawing/2014/main" id="{8FA241B4-90A1-B830-A16E-AAA52EA001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729" y="2992952"/>
            <a:ext cx="5008969" cy="2809163"/>
          </a:xfrm>
          <a:prstGeom prst="rect">
            <a:avLst/>
          </a:prstGeom>
          <a:noFill/>
          <a:ln>
            <a:noFill/>
          </a:ln>
        </p:spPr>
      </p:pic>
      <p:pic>
        <p:nvPicPr>
          <p:cNvPr id="16" name="图片 15">
            <a:extLst>
              <a:ext uri="{FF2B5EF4-FFF2-40B4-BE49-F238E27FC236}">
                <a16:creationId xmlns:a16="http://schemas.microsoft.com/office/drawing/2014/main" id="{2BCBBFB5-92BD-5BAB-7164-B830988E4A16}"/>
              </a:ext>
            </a:extLst>
          </p:cNvPr>
          <p:cNvPicPr>
            <a:picLocks noChangeAspect="1"/>
          </p:cNvPicPr>
          <p:nvPr/>
        </p:nvPicPr>
        <p:blipFill>
          <a:blip r:embed="rId4"/>
          <a:stretch>
            <a:fillRect/>
          </a:stretch>
        </p:blipFill>
        <p:spPr>
          <a:xfrm>
            <a:off x="5097672" y="2988747"/>
            <a:ext cx="6842977" cy="2349897"/>
          </a:xfrm>
          <a:prstGeom prst="rect">
            <a:avLst/>
          </a:prstGeom>
        </p:spPr>
      </p:pic>
      <p:sp>
        <p:nvSpPr>
          <p:cNvPr id="19" name="文本框 18">
            <a:extLst>
              <a:ext uri="{FF2B5EF4-FFF2-40B4-BE49-F238E27FC236}">
                <a16:creationId xmlns:a16="http://schemas.microsoft.com/office/drawing/2014/main" id="{354D1BAD-1525-A7B8-6936-8C9F42D69C10}"/>
              </a:ext>
            </a:extLst>
          </p:cNvPr>
          <p:cNvSpPr txBox="1"/>
          <p:nvPr/>
        </p:nvSpPr>
        <p:spPr>
          <a:xfrm>
            <a:off x="5097673" y="2988747"/>
            <a:ext cx="6777134" cy="3069154"/>
          </a:xfrm>
          <a:prstGeom prst="rect">
            <a:avLst/>
          </a:prstGeom>
          <a:noFill/>
        </p:spPr>
        <p:txBody>
          <a:bodyPr wrap="square" rtlCol="0">
            <a:spAutoFit/>
          </a:bodyPr>
          <a:lstStyle/>
          <a:p>
            <a:endParaRPr lang="en-US" dirty="0"/>
          </a:p>
        </p:txBody>
      </p:sp>
      <p:sp>
        <p:nvSpPr>
          <p:cNvPr id="20" name="文本框 19">
            <a:extLst>
              <a:ext uri="{FF2B5EF4-FFF2-40B4-BE49-F238E27FC236}">
                <a16:creationId xmlns:a16="http://schemas.microsoft.com/office/drawing/2014/main" id="{F2ACEEA2-BEE8-6C91-E12A-168CDEA3DA64}"/>
              </a:ext>
            </a:extLst>
          </p:cNvPr>
          <p:cNvSpPr txBox="1"/>
          <p:nvPr/>
        </p:nvSpPr>
        <p:spPr>
          <a:xfrm>
            <a:off x="5124136" y="2418730"/>
            <a:ext cx="6750672" cy="3550270"/>
          </a:xfrm>
          <a:prstGeom prst="rect">
            <a:avLst/>
          </a:prstGeom>
          <a:noFill/>
          <a:ln>
            <a:solidFill>
              <a:srgbClr val="00B0F0"/>
            </a:solidFill>
          </a:ln>
        </p:spPr>
        <p:txBody>
          <a:bodyPr wrap="square" rtlCol="0">
            <a:spAutoFit/>
          </a:bodyPr>
          <a:lstStyle/>
          <a:p>
            <a:endParaRPr lang="en-US" dirty="0"/>
          </a:p>
        </p:txBody>
      </p:sp>
      <p:sp>
        <p:nvSpPr>
          <p:cNvPr id="21" name="文本框 20">
            <a:extLst>
              <a:ext uri="{FF2B5EF4-FFF2-40B4-BE49-F238E27FC236}">
                <a16:creationId xmlns:a16="http://schemas.microsoft.com/office/drawing/2014/main" id="{0D9CAC8E-B978-E7C7-4523-360B4851C7B9}"/>
              </a:ext>
            </a:extLst>
          </p:cNvPr>
          <p:cNvSpPr txBox="1"/>
          <p:nvPr/>
        </p:nvSpPr>
        <p:spPr>
          <a:xfrm>
            <a:off x="0" y="2399059"/>
            <a:ext cx="4968240" cy="3658841"/>
          </a:xfrm>
          <a:prstGeom prst="rect">
            <a:avLst/>
          </a:prstGeom>
          <a:noFill/>
          <a:ln>
            <a:solidFill>
              <a:srgbClr val="00B0F0"/>
            </a:solidFill>
          </a:ln>
        </p:spPr>
        <p:txBody>
          <a:bodyPr wrap="square" rtlCol="0">
            <a:spAutoFit/>
          </a:bodyPr>
          <a:lstStyle/>
          <a:p>
            <a:endParaRPr lang="en-US" dirty="0"/>
          </a:p>
        </p:txBody>
      </p:sp>
    </p:spTree>
    <p:extLst>
      <p:ext uri="{BB962C8B-B14F-4D97-AF65-F5344CB8AC3E}">
        <p14:creationId xmlns:p14="http://schemas.microsoft.com/office/powerpoint/2010/main" val="2189620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40AD23A-E733-D154-329D-7E2BCC516C8C}"/>
              </a:ext>
            </a:extLst>
          </p:cNvPr>
          <p:cNvSpPr>
            <a:spLocks noGrp="1"/>
          </p:cNvSpPr>
          <p:nvPr>
            <p:ph sz="half" idx="1"/>
          </p:nvPr>
        </p:nvSpPr>
        <p:spPr>
          <a:xfrm>
            <a:off x="317193" y="1533378"/>
            <a:ext cx="11752888" cy="5324621"/>
          </a:xfrm>
        </p:spPr>
        <p:txBody>
          <a:bodyPr/>
          <a:lstStyle/>
          <a:p>
            <a:pPr marL="0" indent="0">
              <a:buNone/>
            </a:pPr>
            <a:r>
              <a:rPr lang="en-US" b="1" dirty="0">
                <a:latin typeface="Times New Roman" panose="02020603050405020304" pitchFamily="18" charset="0"/>
                <a:cs typeface="Times New Roman" panose="02020603050405020304" pitchFamily="18" charset="0"/>
              </a:rPr>
              <a:t>Literary review-Machine Learning perspective</a:t>
            </a:r>
          </a:p>
          <a:p>
            <a:pPr>
              <a:buFont typeface="Wingdings" panose="05000000000000000000" pitchFamily="2" charset="2"/>
              <a:buChar char="Ø"/>
            </a:pPr>
            <a:r>
              <a:rPr lang="en-US" sz="2000" b="1" dirty="0">
                <a:effectLst/>
                <a:latin typeface="Times New Roman" panose="02020603050405020304" pitchFamily="18" charset="0"/>
              </a:rPr>
              <a:t>Text Classification with Ensemble Learning Techniques</a:t>
            </a:r>
          </a:p>
          <a:p>
            <a:pPr marL="0" indent="0">
              <a:buNone/>
            </a:pPr>
            <a:endParaRPr lang="en-US" sz="2000" b="1" dirty="0">
              <a:effectLst/>
              <a:latin typeface="Times New Roman" panose="02020603050405020304" pitchFamily="18" charset="0"/>
              <a:ea typeface="宋体" panose="02010600030101010101" pitchFamily="2" charset="-122"/>
            </a:endParaRPr>
          </a:p>
        </p:txBody>
      </p:sp>
      <p:pic>
        <p:nvPicPr>
          <p:cNvPr id="5" name="图片 4">
            <a:extLst>
              <a:ext uri="{FF2B5EF4-FFF2-40B4-BE49-F238E27FC236}">
                <a16:creationId xmlns:a16="http://schemas.microsoft.com/office/drawing/2014/main" id="{69B0B89E-97B2-34FC-0D6D-EB202A64A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899138" cy="1332692"/>
          </a:xfrm>
          <a:prstGeom prst="rect">
            <a:avLst/>
          </a:prstGeom>
        </p:spPr>
      </p:pic>
      <p:pic>
        <p:nvPicPr>
          <p:cNvPr id="6" name="图片 5">
            <a:extLst>
              <a:ext uri="{FF2B5EF4-FFF2-40B4-BE49-F238E27FC236}">
                <a16:creationId xmlns:a16="http://schemas.microsoft.com/office/drawing/2014/main" id="{96F5B855-53A6-F77A-6100-B77E26A0F5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9336" y="1"/>
            <a:ext cx="1899138" cy="1332692"/>
          </a:xfrm>
          <a:prstGeom prst="rect">
            <a:avLst/>
          </a:prstGeom>
        </p:spPr>
      </p:pic>
      <p:pic>
        <p:nvPicPr>
          <p:cNvPr id="7" name="图片 6">
            <a:extLst>
              <a:ext uri="{FF2B5EF4-FFF2-40B4-BE49-F238E27FC236}">
                <a16:creationId xmlns:a16="http://schemas.microsoft.com/office/drawing/2014/main" id="{40140CA2-28C6-D44B-A7E8-3C2E66EA15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8671" y="1"/>
            <a:ext cx="1899138" cy="1332692"/>
          </a:xfrm>
          <a:prstGeom prst="rect">
            <a:avLst/>
          </a:prstGeom>
        </p:spPr>
      </p:pic>
      <p:pic>
        <p:nvPicPr>
          <p:cNvPr id="8" name="图片 7">
            <a:extLst>
              <a:ext uri="{FF2B5EF4-FFF2-40B4-BE49-F238E27FC236}">
                <a16:creationId xmlns:a16="http://schemas.microsoft.com/office/drawing/2014/main" id="{4863F6A5-59A7-1DE3-06F0-13D73A24B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5041" y="-7069"/>
            <a:ext cx="1899138" cy="1332692"/>
          </a:xfrm>
          <a:prstGeom prst="rect">
            <a:avLst/>
          </a:prstGeom>
        </p:spPr>
      </p:pic>
      <p:pic>
        <p:nvPicPr>
          <p:cNvPr id="9" name="图片 8">
            <a:extLst>
              <a:ext uri="{FF2B5EF4-FFF2-40B4-BE49-F238E27FC236}">
                <a16:creationId xmlns:a16="http://schemas.microsoft.com/office/drawing/2014/main" id="{6F303788-CEAF-8680-BCFB-FC105B859D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1411" y="-7069"/>
            <a:ext cx="1899138" cy="1332692"/>
          </a:xfrm>
          <a:prstGeom prst="rect">
            <a:avLst/>
          </a:prstGeom>
        </p:spPr>
      </p:pic>
      <p:pic>
        <p:nvPicPr>
          <p:cNvPr id="10" name="图片 9">
            <a:extLst>
              <a:ext uri="{FF2B5EF4-FFF2-40B4-BE49-F238E27FC236}">
                <a16:creationId xmlns:a16="http://schemas.microsoft.com/office/drawing/2014/main" id="{91666A63-A94C-C9DC-7D42-912D864B9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0943" y="-7069"/>
            <a:ext cx="1899138" cy="1332692"/>
          </a:xfrm>
          <a:prstGeom prst="rect">
            <a:avLst/>
          </a:prstGeom>
        </p:spPr>
      </p:pic>
      <p:sp>
        <p:nvSpPr>
          <p:cNvPr id="13" name="文本框 12">
            <a:extLst>
              <a:ext uri="{FF2B5EF4-FFF2-40B4-BE49-F238E27FC236}">
                <a16:creationId xmlns:a16="http://schemas.microsoft.com/office/drawing/2014/main" id="{5467DB90-2BC1-298B-E023-88AE49AE46FE}"/>
              </a:ext>
            </a:extLst>
          </p:cNvPr>
          <p:cNvSpPr txBox="1"/>
          <p:nvPr/>
        </p:nvSpPr>
        <p:spPr>
          <a:xfrm>
            <a:off x="2123331" y="2702829"/>
            <a:ext cx="914400"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Voting</a:t>
            </a:r>
          </a:p>
        </p:txBody>
      </p:sp>
      <p:sp>
        <p:nvSpPr>
          <p:cNvPr id="14" name="文本框 13">
            <a:extLst>
              <a:ext uri="{FF2B5EF4-FFF2-40B4-BE49-F238E27FC236}">
                <a16:creationId xmlns:a16="http://schemas.microsoft.com/office/drawing/2014/main" id="{A271D1D6-5BC9-1BA9-A2BC-B3DE0C625693}"/>
              </a:ext>
            </a:extLst>
          </p:cNvPr>
          <p:cNvSpPr txBox="1"/>
          <p:nvPr/>
        </p:nvSpPr>
        <p:spPr>
          <a:xfrm>
            <a:off x="7619611" y="2792971"/>
            <a:ext cx="1473200"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Stacking</a:t>
            </a:r>
          </a:p>
        </p:txBody>
      </p:sp>
      <p:pic>
        <p:nvPicPr>
          <p:cNvPr id="2" name="图片 1">
            <a:extLst>
              <a:ext uri="{FF2B5EF4-FFF2-40B4-BE49-F238E27FC236}">
                <a16:creationId xmlns:a16="http://schemas.microsoft.com/office/drawing/2014/main" id="{E7055167-7508-3D89-D94A-BF919E0CADC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1371" y="3074619"/>
            <a:ext cx="3978226" cy="3232916"/>
          </a:xfrm>
          <a:prstGeom prst="rect">
            <a:avLst/>
          </a:prstGeom>
          <a:noFill/>
          <a:ln>
            <a:noFill/>
          </a:ln>
        </p:spPr>
      </p:pic>
      <p:pic>
        <p:nvPicPr>
          <p:cNvPr id="12" name="图片 11">
            <a:extLst>
              <a:ext uri="{FF2B5EF4-FFF2-40B4-BE49-F238E27FC236}">
                <a16:creationId xmlns:a16="http://schemas.microsoft.com/office/drawing/2014/main" id="{313909A9-6045-8F54-462C-B7CE561BAB0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17809" y="3162303"/>
            <a:ext cx="5541010" cy="2231875"/>
          </a:xfrm>
          <a:prstGeom prst="rect">
            <a:avLst/>
          </a:prstGeom>
          <a:noFill/>
          <a:ln>
            <a:noFill/>
          </a:ln>
        </p:spPr>
      </p:pic>
      <p:sp>
        <p:nvSpPr>
          <p:cNvPr id="17" name="文本框 16">
            <a:extLst>
              <a:ext uri="{FF2B5EF4-FFF2-40B4-BE49-F238E27FC236}">
                <a16:creationId xmlns:a16="http://schemas.microsoft.com/office/drawing/2014/main" id="{B05FC540-551C-CD0B-9A04-0809B3B1C32A}"/>
              </a:ext>
            </a:extLst>
          </p:cNvPr>
          <p:cNvSpPr txBox="1"/>
          <p:nvPr/>
        </p:nvSpPr>
        <p:spPr>
          <a:xfrm>
            <a:off x="5765800" y="2514600"/>
            <a:ext cx="5693019" cy="3759200"/>
          </a:xfrm>
          <a:prstGeom prst="rect">
            <a:avLst/>
          </a:prstGeom>
          <a:noFill/>
          <a:ln>
            <a:solidFill>
              <a:srgbClr val="00B0F0"/>
            </a:solidFill>
          </a:ln>
        </p:spPr>
        <p:txBody>
          <a:bodyPr wrap="square" rtlCol="0">
            <a:spAutoFit/>
          </a:bodyPr>
          <a:lstStyle/>
          <a:p>
            <a:endParaRPr lang="en-US" dirty="0"/>
          </a:p>
        </p:txBody>
      </p:sp>
      <p:sp>
        <p:nvSpPr>
          <p:cNvPr id="19" name="文本框 18">
            <a:extLst>
              <a:ext uri="{FF2B5EF4-FFF2-40B4-BE49-F238E27FC236}">
                <a16:creationId xmlns:a16="http://schemas.microsoft.com/office/drawing/2014/main" id="{0FD2D72B-E686-8480-E092-91285A5D5570}"/>
              </a:ext>
            </a:extLst>
          </p:cNvPr>
          <p:cNvSpPr txBox="1"/>
          <p:nvPr/>
        </p:nvSpPr>
        <p:spPr>
          <a:xfrm>
            <a:off x="507692" y="2612864"/>
            <a:ext cx="4458008" cy="3864136"/>
          </a:xfrm>
          <a:prstGeom prst="rect">
            <a:avLst/>
          </a:prstGeom>
          <a:noFill/>
          <a:ln>
            <a:solidFill>
              <a:srgbClr val="00B0F0"/>
            </a:solidFill>
          </a:ln>
        </p:spPr>
        <p:txBody>
          <a:bodyPr wrap="square" rtlCol="0">
            <a:spAutoFit/>
          </a:bodyPr>
          <a:lstStyle/>
          <a:p>
            <a:endParaRPr lang="en-US" dirty="0"/>
          </a:p>
        </p:txBody>
      </p:sp>
    </p:spTree>
    <p:extLst>
      <p:ext uri="{BB962C8B-B14F-4D97-AF65-F5344CB8AC3E}">
        <p14:creationId xmlns:p14="http://schemas.microsoft.com/office/powerpoint/2010/main" val="8153273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1800</TotalTime>
  <Words>2957</Words>
  <Application>Microsoft Office PowerPoint</Application>
  <PresentationFormat>宽屏</PresentationFormat>
  <Paragraphs>421</Paragraphs>
  <Slides>35</Slides>
  <Notes>7</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35</vt:i4>
      </vt:variant>
    </vt:vector>
  </HeadingPairs>
  <TitlesOfParts>
    <vt:vector size="41" baseType="lpstr">
      <vt:lpstr>Arial</vt:lpstr>
      <vt:lpstr>Calibri</vt:lpstr>
      <vt:lpstr>Calibri Light</vt:lpstr>
      <vt:lpstr>Times New Roman</vt:lpstr>
      <vt:lpstr>Wingdings</vt:lpstr>
      <vt:lpstr>Office 主题​​</vt:lpstr>
      <vt:lpstr>An Ensemble Machine Learning Model to Classify Literary Writers’ Perspective on Anxiety, Stress, and Trauma in War Narratives by Middle Eastern Women</vt:lpstr>
      <vt:lpstr>Project Introduction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Zhao Dan</dc:creator>
  <cp:lastModifiedBy>Zhao Dan</cp:lastModifiedBy>
  <cp:revision>31</cp:revision>
  <dcterms:created xsi:type="dcterms:W3CDTF">2022-11-28T12:31:40Z</dcterms:created>
  <dcterms:modified xsi:type="dcterms:W3CDTF">2023-02-08T06:18:42Z</dcterms:modified>
</cp:coreProperties>
</file>